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10600030101010101" charset="0"/>
      <p:regular r:id="rId29"/>
      <p:bold r:id="rId30"/>
      <p:italic r:id="rId31"/>
      <p:boldItalic r:id="rId32"/>
    </p:embeddedFont>
    <p:embeddedFont>
      <p:font typeface="Raleway" panose="02010600030101010101"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48" y="64"/>
      </p:cViewPr>
      <p:guideLst>
        <p:guide pos="36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02b6ceb1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02b6ceb1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UPS, also known as Uninterruptible Power Supply. It is essentially a battery used in the critical infrastructure of the company such as Data Center, Server and etc. As these critical infrastructure are powered by electricity, a single point of failure could happen if company depend solely on one power supply. Besides that, UPS is also used to combat against unstable voltage etc. Till date, company is still using UPS to combat against power failure, unstable voltage as it remained to be the most direct and effective way.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02b6ceb1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02b6ceb1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Hot, Warm and Cold Site are another method to ensuring business continuity plan. Hot, Warm and Cold Site are alternative site used in Business Continuity Plan. In case of disaster, company could migrate the business operation to this alternate site. The difference between these three site is the readiness of the infrastructure and facilities. As the “temperature” of the site goes up, the more equipped facility it is and minimize the setting up. However, the cost is also higher with the available of the infrastructure and facilities. Company usually select the site based on their budgets and needs. However, in the recent years, companies are increasing using laptop for work and some company do also have an Virtual Private Network and data centre which reduce the high dependent on needing a hot site.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234fe527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234fe52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234fe527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234fe52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The lack of risk assessment and business impact analysis, as well as the lack of cost and benefit measurement of business interruption loss and disaster preparedness construction investment, has led to the blind investment, lack of planning and insufficient coverage of disaster preparedness systems in the construction of disaster preparedness systems and scientific and technological emergency response systems.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234fe52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234fe52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Despite the pressure of national or regulatory policies, operation needs, and clients’ demands, companies nowadays lack subjective will, hold insufficient understanding of the importance and the value of business continuity management and don’t form an effective BCM system. They may think that “large investment, small return”. Since the business continuity plan is not regarded as the core business in most companies, there may be some gaps or hindrance in management part at most times.</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234fe527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234fe527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In the field of backup and disaster recovery, different situations in regard to clients’ expectations, demands and some objective factors may require different solutions so it may be hard to consider completely. Once companies took use of inaccurate technology, this would not only have backup role, but in the event of failure could have greater losses. It would be a challenge but also an opportunity that more mature technologies such as cloud need to be applied to the actual process more appropriately.</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Meeting a high-efficiency RPO and RTO require a lots of compute resources and steady hardware support.</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Many DR solutions required specific secondary data center and servers to handle the duplicated data in the event of the disaster.</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93ec8bbba40254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93ec8bbba40254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0abcb41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0abcb41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0abcb418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0abcb41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0abcb418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0abcb418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93ec8bbba40254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93ec8bbba40254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1b43797d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1b43797d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1b43797d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1b43797d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02b9b834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02b9b834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2b9b8343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2b9b834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02b9b8343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02b9b8343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02b9b8343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02b9b834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234fe5276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234fe5276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2b6ceb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2b6ceb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02b6ceb1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02b6ceb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02b6ceb1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02b6ceb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02b6ceb1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02b6ceb1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02b6ceb1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02b6ceb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02b6ceb1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02b6ceb1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02b6ceb1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02b6ceb1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With deduplication, you can store just one copy of these individual virtual machines and then allow the storage array to simply place pointers to the rest.  Each time the deduplication engine comes across a piece of data that is already stored somewhere in the environment, rather than write that full copy of data all over again, the system instead saves a small pointer in the data copy’s place, thus freeing up the blocks that would have otherwise been occupied.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5375" y="1168702"/>
            <a:ext cx="8785500" cy="1664700"/>
          </a:xfrm>
          <a:prstGeom prst="rect">
            <a:avLst/>
          </a:prstGeom>
        </p:spPr>
        <p:txBody>
          <a:bodyPr spcFirstLastPara="1" wrap="square" lIns="91425" tIns="91425" rIns="91425" bIns="91425" anchor="t" anchorCtr="0">
            <a:noAutofit/>
          </a:bodyPr>
          <a:lstStyle/>
          <a:p>
            <a:pPr marL="0" lvl="0" indent="152400" algn="l" rtl="0">
              <a:lnSpc>
                <a:spcPct val="179953"/>
              </a:lnSpc>
              <a:spcBef>
                <a:spcPts val="0"/>
              </a:spcBef>
              <a:spcAft>
                <a:spcPts val="1200"/>
              </a:spcAft>
              <a:buNone/>
            </a:pPr>
            <a:r>
              <a:rPr lang="en" sz="3000" dirty="0"/>
              <a:t>Business Continuity Plan &amp; Disaster Recovery</a:t>
            </a:r>
            <a:endParaRPr sz="3000" dirty="0"/>
          </a:p>
        </p:txBody>
      </p:sp>
      <p:sp>
        <p:nvSpPr>
          <p:cNvPr id="87" name="Google Shape;87;p13"/>
          <p:cNvSpPr txBox="1">
            <a:spLocks noGrp="1"/>
          </p:cNvSpPr>
          <p:nvPr>
            <p:ph type="subTitle" idx="1"/>
          </p:nvPr>
        </p:nvSpPr>
        <p:spPr>
          <a:xfrm>
            <a:off x="727950" y="2987150"/>
            <a:ext cx="7688100" cy="197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rPr>
              <a:t>Group 3</a:t>
            </a:r>
            <a:endParaRPr sz="2400">
              <a:solidFill>
                <a:schemeClr val="dk1"/>
              </a:solidFill>
            </a:endParaRPr>
          </a:p>
          <a:p>
            <a:pPr marL="0" lvl="0" indent="0" algn="ctr" rtl="0">
              <a:lnSpc>
                <a:spcPct val="120000"/>
              </a:lnSpc>
              <a:spcBef>
                <a:spcPts val="1000"/>
              </a:spcBef>
              <a:spcAft>
                <a:spcPts val="0"/>
              </a:spcAft>
              <a:buNone/>
            </a:pPr>
            <a:r>
              <a:rPr lang="en" sz="1800">
                <a:solidFill>
                  <a:schemeClr val="dk1"/>
                </a:solidFill>
              </a:rPr>
              <a:t>MADDI KAMAL DIVYA | YARE FENG SHUI</a:t>
            </a:r>
            <a:endParaRPr sz="1800">
              <a:solidFill>
                <a:schemeClr val="dk1"/>
              </a:solidFill>
            </a:endParaRPr>
          </a:p>
          <a:p>
            <a:pPr marL="0" lvl="0" indent="0" algn="ctr" rtl="0">
              <a:lnSpc>
                <a:spcPct val="120000"/>
              </a:lnSpc>
              <a:spcBef>
                <a:spcPts val="1000"/>
              </a:spcBef>
              <a:spcAft>
                <a:spcPts val="0"/>
              </a:spcAft>
              <a:buClr>
                <a:srgbClr val="000000"/>
              </a:buClr>
              <a:buSzPts val="1100"/>
              <a:buFont typeface="Arial"/>
              <a:buNone/>
            </a:pPr>
            <a:r>
              <a:rPr lang="en" sz="1800">
                <a:solidFill>
                  <a:srgbClr val="000000"/>
                </a:solidFill>
              </a:rPr>
              <a:t>          </a:t>
            </a:r>
            <a:r>
              <a:rPr lang="en" sz="1800">
                <a:solidFill>
                  <a:schemeClr val="dk1"/>
                </a:solidFill>
              </a:rPr>
              <a:t>LI JIACHEN | XU HAODI </a:t>
            </a:r>
            <a:endParaRPr sz="1800">
              <a:solidFill>
                <a:schemeClr val="dk1"/>
              </a:solidFill>
            </a:endParaRPr>
          </a:p>
          <a:p>
            <a:pPr marL="0" lvl="0" indent="0" algn="ctr" rtl="0">
              <a:lnSpc>
                <a:spcPct val="120000"/>
              </a:lnSpc>
              <a:spcBef>
                <a:spcPts val="1000"/>
              </a:spcBef>
              <a:spcAft>
                <a:spcPts val="0"/>
              </a:spcAft>
              <a:buNone/>
            </a:pPr>
            <a:r>
              <a:rPr lang="en" sz="1800">
                <a:solidFill>
                  <a:schemeClr val="dk1"/>
                </a:solidFill>
              </a:rPr>
              <a:t>     JAGADEESH CHIRUMAMILLA | ROHAIZAD BIN NOORDIN</a:t>
            </a:r>
            <a:endParaRPr sz="1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727650" y="657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Uninterruptible Power Supply (UPS)</a:t>
            </a:r>
            <a:endParaRPr>
              <a:solidFill>
                <a:schemeClr val="dk1"/>
              </a:solidFill>
            </a:endParaRPr>
          </a:p>
        </p:txBody>
      </p:sp>
      <p:pic>
        <p:nvPicPr>
          <p:cNvPr id="149" name="Google Shape;149;p22"/>
          <p:cNvPicPr preferRelativeResize="0"/>
          <p:nvPr/>
        </p:nvPicPr>
        <p:blipFill>
          <a:blip r:embed="rId3">
            <a:alphaModFix/>
          </a:blip>
          <a:stretch>
            <a:fillRect/>
          </a:stretch>
        </p:blipFill>
        <p:spPr>
          <a:xfrm>
            <a:off x="5372200" y="2078875"/>
            <a:ext cx="2792925" cy="2838699"/>
          </a:xfrm>
          <a:prstGeom prst="rect">
            <a:avLst/>
          </a:prstGeom>
          <a:noFill/>
          <a:ln>
            <a:noFill/>
          </a:ln>
        </p:spPr>
      </p:pic>
      <p:pic>
        <p:nvPicPr>
          <p:cNvPr id="150" name="Google Shape;150;p22"/>
          <p:cNvPicPr preferRelativeResize="0"/>
          <p:nvPr/>
        </p:nvPicPr>
        <p:blipFill rotWithShape="1">
          <a:blip r:embed="rId4">
            <a:alphaModFix/>
          </a:blip>
          <a:srcRect b="9926"/>
          <a:stretch/>
        </p:blipFill>
        <p:spPr>
          <a:xfrm>
            <a:off x="571500" y="2078875"/>
            <a:ext cx="4010305" cy="2650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7294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Hot / Warm / Cold Site</a:t>
            </a:r>
            <a:endParaRPr>
              <a:solidFill>
                <a:schemeClr val="dk1"/>
              </a:solidFill>
            </a:endParaRPr>
          </a:p>
        </p:txBody>
      </p:sp>
      <p:pic>
        <p:nvPicPr>
          <p:cNvPr id="157" name="Google Shape;157;p23"/>
          <p:cNvPicPr preferRelativeResize="0"/>
          <p:nvPr/>
        </p:nvPicPr>
        <p:blipFill>
          <a:blip r:embed="rId3">
            <a:alphaModFix/>
          </a:blip>
          <a:stretch>
            <a:fillRect/>
          </a:stretch>
        </p:blipFill>
        <p:spPr>
          <a:xfrm>
            <a:off x="1855409" y="1422394"/>
            <a:ext cx="5433181" cy="36221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3"/>
                </a:solidFill>
              </a:rPr>
              <a:t>Current challenges and issues</a:t>
            </a:r>
            <a:endParaRPr>
              <a:solidFill>
                <a:schemeClr val="accent3"/>
              </a:solidFill>
            </a:endParaRPr>
          </a:p>
        </p:txBody>
      </p:sp>
      <p:sp>
        <p:nvSpPr>
          <p:cNvPr id="163" name="Google Shape;163;p24"/>
          <p:cNvSpPr txBox="1">
            <a:spLocks noGrp="1"/>
          </p:cNvSpPr>
          <p:nvPr>
            <p:ph type="body" idx="2"/>
          </p:nvPr>
        </p:nvSpPr>
        <p:spPr>
          <a:xfrm>
            <a:off x="4797908" y="1059000"/>
            <a:ext cx="4158000" cy="3025500"/>
          </a:xfrm>
          <a:prstGeom prst="rect">
            <a:avLst/>
          </a:prstGeom>
        </p:spPr>
        <p:txBody>
          <a:bodyPr spcFirstLastPara="1" wrap="square" lIns="91425" tIns="91425" rIns="91425" bIns="91425" anchor="t" anchorCtr="0">
            <a:noAutofit/>
          </a:bodyPr>
          <a:lstStyle/>
          <a:p>
            <a:pPr marL="457200" marR="0" lvl="0" indent="-330200" algn="l" rtl="0">
              <a:lnSpc>
                <a:spcPct val="200000"/>
              </a:lnSpc>
              <a:spcBef>
                <a:spcPts val="1800"/>
              </a:spcBef>
              <a:spcAft>
                <a:spcPts val="0"/>
              </a:spcAft>
              <a:buClr>
                <a:schemeClr val="dk1"/>
              </a:buClr>
              <a:buSzPts val="1600"/>
              <a:buAutoNum type="arabicPeriod"/>
            </a:pPr>
            <a:r>
              <a:rPr lang="en" sz="1600" dirty="0">
                <a:solidFill>
                  <a:schemeClr val="dk1"/>
                </a:solidFill>
              </a:rPr>
              <a:t>Establish the business continuity plan</a:t>
            </a:r>
            <a:endParaRPr sz="1600" dirty="0">
              <a:solidFill>
                <a:schemeClr val="dk1"/>
              </a:solidFill>
            </a:endParaRPr>
          </a:p>
          <a:p>
            <a:pPr marL="457200" marR="0" lvl="0" indent="-330200" algn="l" rtl="0">
              <a:lnSpc>
                <a:spcPct val="200000"/>
              </a:lnSpc>
              <a:spcBef>
                <a:spcPts val="0"/>
              </a:spcBef>
              <a:spcAft>
                <a:spcPts val="0"/>
              </a:spcAft>
              <a:buClr>
                <a:schemeClr val="dk1"/>
              </a:buClr>
              <a:buSzPts val="1600"/>
              <a:buAutoNum type="arabicPeriod"/>
            </a:pPr>
            <a:r>
              <a:rPr lang="en" sz="1600" dirty="0">
                <a:solidFill>
                  <a:schemeClr val="dk1"/>
                </a:solidFill>
              </a:rPr>
              <a:t>Maintain the business continuity plan</a:t>
            </a:r>
            <a:endParaRPr sz="1600" dirty="0">
              <a:solidFill>
                <a:schemeClr val="dk1"/>
              </a:solidFill>
            </a:endParaRPr>
          </a:p>
          <a:p>
            <a:pPr marL="457200" marR="0" lvl="0" indent="-330200" algn="l" rtl="0">
              <a:lnSpc>
                <a:spcPct val="200000"/>
              </a:lnSpc>
              <a:spcBef>
                <a:spcPts val="0"/>
              </a:spcBef>
              <a:spcAft>
                <a:spcPts val="0"/>
              </a:spcAft>
              <a:buClr>
                <a:schemeClr val="dk1"/>
              </a:buClr>
              <a:buSzPts val="1600"/>
              <a:buAutoNum type="arabicPeriod"/>
            </a:pPr>
            <a:r>
              <a:rPr lang="en" sz="1600" dirty="0">
                <a:solidFill>
                  <a:schemeClr val="dk1"/>
                </a:solidFill>
              </a:rPr>
              <a:t>Maintain the disaster recovery plan</a:t>
            </a:r>
            <a:endParaRPr sz="1600" dirty="0">
              <a:solidFill>
                <a:schemeClr val="dk1"/>
              </a:solidFill>
            </a:endParaRPr>
          </a:p>
          <a:p>
            <a:pPr marL="457200" marR="0" lvl="0" indent="-330200" algn="l" rtl="0">
              <a:lnSpc>
                <a:spcPct val="200000"/>
              </a:lnSpc>
              <a:spcBef>
                <a:spcPts val="0"/>
              </a:spcBef>
              <a:spcAft>
                <a:spcPts val="0"/>
              </a:spcAft>
              <a:buClr>
                <a:schemeClr val="dk1"/>
              </a:buClr>
              <a:buSzPts val="1600"/>
              <a:buAutoNum type="arabicPeriod"/>
            </a:pPr>
            <a:r>
              <a:rPr lang="en" sz="1600" dirty="0">
                <a:solidFill>
                  <a:schemeClr val="dk1"/>
                </a:solidFill>
              </a:rPr>
              <a:t>Technical implementation bottlenecks</a:t>
            </a:r>
            <a:endParaRPr sz="1600" dirty="0">
              <a:solidFill>
                <a:schemeClr val="dk1"/>
              </a:solidFill>
            </a:endParaRPr>
          </a:p>
          <a:p>
            <a:pPr marL="457200" marR="0" lvl="0" indent="-330200" algn="l" rtl="0">
              <a:lnSpc>
                <a:spcPct val="200000"/>
              </a:lnSpc>
              <a:spcBef>
                <a:spcPts val="0"/>
              </a:spcBef>
              <a:spcAft>
                <a:spcPts val="0"/>
              </a:spcAft>
              <a:buClr>
                <a:schemeClr val="dk1"/>
              </a:buClr>
              <a:buSzPts val="1600"/>
              <a:buAutoNum type="arabicPeriod"/>
            </a:pPr>
            <a:r>
              <a:rPr lang="en" sz="1600" dirty="0">
                <a:solidFill>
                  <a:schemeClr val="dk1"/>
                </a:solidFill>
              </a:rPr>
              <a:t>Meeting RPO/RTO</a:t>
            </a:r>
            <a:endParaRPr sz="1600" dirty="0">
              <a:solidFill>
                <a:schemeClr val="dk1"/>
              </a:solidFill>
            </a:endParaRPr>
          </a:p>
          <a:p>
            <a:pPr marL="457200" marR="0" lvl="0" indent="-330200" algn="l" rtl="0">
              <a:lnSpc>
                <a:spcPct val="200000"/>
              </a:lnSpc>
              <a:spcBef>
                <a:spcPts val="0"/>
              </a:spcBef>
              <a:spcAft>
                <a:spcPts val="0"/>
              </a:spcAft>
              <a:buClr>
                <a:schemeClr val="dk1"/>
              </a:buClr>
              <a:buSzPts val="1600"/>
              <a:buAutoNum type="arabicPeriod"/>
            </a:pPr>
            <a:r>
              <a:rPr lang="en" sz="1600" dirty="0">
                <a:solidFill>
                  <a:schemeClr val="dk1"/>
                </a:solidFill>
              </a:rPr>
              <a:t>Regulatory Issues and High Costs</a:t>
            </a:r>
            <a:endParaRPr sz="16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Establish the business continuity plan</a:t>
            </a:r>
            <a:endParaRPr sz="2400">
              <a:solidFill>
                <a:schemeClr val="dk1"/>
              </a:solidFill>
            </a:endParaRPr>
          </a:p>
        </p:txBody>
      </p:sp>
      <p:sp>
        <p:nvSpPr>
          <p:cNvPr id="169" name="Google Shape;169;p25"/>
          <p:cNvSpPr txBox="1">
            <a:spLocks noGrp="1"/>
          </p:cNvSpPr>
          <p:nvPr>
            <p:ph type="body" idx="1"/>
          </p:nvPr>
        </p:nvSpPr>
        <p:spPr>
          <a:xfrm>
            <a:off x="729450" y="2078875"/>
            <a:ext cx="8234700" cy="22611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000000"/>
              </a:buClr>
              <a:buSzPts val="2000"/>
              <a:buChar char="❖"/>
            </a:pPr>
            <a:r>
              <a:rPr lang="en" sz="2000">
                <a:solidFill>
                  <a:srgbClr val="000000"/>
                </a:solidFill>
              </a:rPr>
              <a:t>The business disaster recovery goal is not clear</a:t>
            </a:r>
            <a:endParaRPr sz="2000">
              <a:solidFill>
                <a:srgbClr val="000000"/>
              </a:solidFill>
            </a:endParaRPr>
          </a:p>
          <a:p>
            <a:pPr marL="457200" lvl="0" indent="-355600" algn="l" rtl="0">
              <a:lnSpc>
                <a:spcPct val="200000"/>
              </a:lnSpc>
              <a:spcBef>
                <a:spcPts val="0"/>
              </a:spcBef>
              <a:spcAft>
                <a:spcPts val="0"/>
              </a:spcAft>
              <a:buClr>
                <a:srgbClr val="000000"/>
              </a:buClr>
              <a:buSzPts val="2000"/>
              <a:buChar char="❖"/>
            </a:pPr>
            <a:r>
              <a:rPr lang="en" sz="2000">
                <a:solidFill>
                  <a:srgbClr val="000000"/>
                </a:solidFill>
              </a:rPr>
              <a:t>Information system disaster preparedness coverage is insufficient</a:t>
            </a:r>
            <a:endParaRPr sz="2000">
              <a:solidFill>
                <a:srgbClr val="000000"/>
              </a:solidFill>
            </a:endParaRPr>
          </a:p>
          <a:p>
            <a:pPr marL="457200" lvl="0" indent="-355600" algn="l" rtl="0">
              <a:lnSpc>
                <a:spcPct val="200000"/>
              </a:lnSpc>
              <a:spcBef>
                <a:spcPts val="0"/>
              </a:spcBef>
              <a:spcAft>
                <a:spcPts val="0"/>
              </a:spcAft>
              <a:buClr>
                <a:srgbClr val="000000"/>
              </a:buClr>
              <a:buSzPts val="2000"/>
              <a:buChar char="❖"/>
            </a:pPr>
            <a:r>
              <a:rPr lang="en" sz="2000">
                <a:solidFill>
                  <a:srgbClr val="000000"/>
                </a:solidFill>
              </a:rPr>
              <a:t>Disaster preparedness resources effective guarantee is insufficient</a:t>
            </a:r>
            <a:endParaRPr sz="20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rPr>
              <a:t>Maintain the business continuity plan</a:t>
            </a:r>
            <a:endParaRPr sz="2400">
              <a:solidFill>
                <a:schemeClr val="dk1"/>
              </a:solidFill>
            </a:endParaRPr>
          </a:p>
        </p:txBody>
      </p:sp>
      <p:sp>
        <p:nvSpPr>
          <p:cNvPr id="175" name="Google Shape;175;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81000" algn="just" rtl="0">
              <a:lnSpc>
                <a:spcPct val="150000"/>
              </a:lnSpc>
              <a:spcBef>
                <a:spcPts val="0"/>
              </a:spcBef>
              <a:spcAft>
                <a:spcPts val="0"/>
              </a:spcAft>
              <a:buClr>
                <a:srgbClr val="000000"/>
              </a:buClr>
              <a:buSzPts val="2400"/>
              <a:buChar char="❖"/>
            </a:pPr>
            <a:r>
              <a:rPr lang="en" sz="2400">
                <a:solidFill>
                  <a:srgbClr val="000000"/>
                </a:solidFill>
              </a:rPr>
              <a:t>Lack of clear decision hierarchy </a:t>
            </a:r>
            <a:endParaRPr sz="2400">
              <a:solidFill>
                <a:srgbClr val="000000"/>
              </a:solidFill>
            </a:endParaRPr>
          </a:p>
          <a:p>
            <a:pPr marL="457200" lvl="0" indent="-381000" algn="just" rtl="0">
              <a:lnSpc>
                <a:spcPct val="150000"/>
              </a:lnSpc>
              <a:spcBef>
                <a:spcPts val="0"/>
              </a:spcBef>
              <a:spcAft>
                <a:spcPts val="0"/>
              </a:spcAft>
              <a:buClr>
                <a:srgbClr val="000000"/>
              </a:buClr>
              <a:buSzPts val="2400"/>
              <a:buChar char="❖"/>
            </a:pPr>
            <a:r>
              <a:rPr lang="en" sz="2400">
                <a:solidFill>
                  <a:srgbClr val="000000"/>
                </a:solidFill>
              </a:rPr>
              <a:t>Not implement test plans</a:t>
            </a:r>
            <a:endParaRPr sz="2400">
              <a:solidFill>
                <a:srgbClr val="000000"/>
              </a:solidFill>
            </a:endParaRPr>
          </a:p>
          <a:p>
            <a:pPr marL="457200" lvl="0" indent="-381000" algn="just" rtl="0">
              <a:lnSpc>
                <a:spcPct val="150000"/>
              </a:lnSpc>
              <a:spcBef>
                <a:spcPts val="0"/>
              </a:spcBef>
              <a:spcAft>
                <a:spcPts val="0"/>
              </a:spcAft>
              <a:buClr>
                <a:srgbClr val="000000"/>
              </a:buClr>
              <a:buSzPts val="2400"/>
              <a:buChar char="❖"/>
            </a:pPr>
            <a:r>
              <a:rPr lang="en" sz="2400">
                <a:solidFill>
                  <a:srgbClr val="000000"/>
                </a:solidFill>
              </a:rPr>
              <a:t>Not enough training</a:t>
            </a:r>
            <a:endParaRPr sz="2400">
              <a:solidFill>
                <a:srgbClr val="000000"/>
              </a:solidFill>
            </a:endParaRPr>
          </a:p>
          <a:p>
            <a:pPr marL="457200" lvl="0" indent="-381000" algn="just" rtl="0">
              <a:lnSpc>
                <a:spcPct val="150000"/>
              </a:lnSpc>
              <a:spcBef>
                <a:spcPts val="0"/>
              </a:spcBef>
              <a:spcAft>
                <a:spcPts val="0"/>
              </a:spcAft>
              <a:buClr>
                <a:srgbClr val="000000"/>
              </a:buClr>
              <a:buSzPts val="2400"/>
              <a:buChar char="❖"/>
            </a:pPr>
            <a:r>
              <a:rPr lang="en" sz="2400">
                <a:solidFill>
                  <a:srgbClr val="000000"/>
                </a:solidFill>
              </a:rPr>
              <a:t>Lack of updated plan </a:t>
            </a:r>
            <a:endParaRPr sz="2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Some Possible Issues</a:t>
            </a:r>
            <a:endParaRPr>
              <a:solidFill>
                <a:schemeClr val="dk1"/>
              </a:solidFill>
            </a:endParaRPr>
          </a:p>
        </p:txBody>
      </p:sp>
      <p:sp>
        <p:nvSpPr>
          <p:cNvPr id="181" name="Google Shape;181;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000000"/>
              </a:buClr>
              <a:buSzPts val="2400"/>
              <a:buChar char="❖"/>
            </a:pPr>
            <a:r>
              <a:rPr lang="en" sz="2400">
                <a:solidFill>
                  <a:srgbClr val="000000"/>
                </a:solidFill>
              </a:rPr>
              <a:t>Maintain the disaster recovery plan</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Technical implementation bottlenecks</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Meeting RPO/RTO</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Regulatory Issues and High Costs</a:t>
            </a:r>
            <a:endParaRPr sz="24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Future Trends</a:t>
            </a:r>
            <a:endParaRPr>
              <a:solidFill>
                <a:schemeClr val="accent3"/>
              </a:solidFill>
            </a:endParaRPr>
          </a:p>
        </p:txBody>
      </p:sp>
      <p:sp>
        <p:nvSpPr>
          <p:cNvPr id="187" name="Google Shape;187;p28"/>
          <p:cNvSpPr txBox="1">
            <a:spLocks noGrp="1"/>
          </p:cNvSpPr>
          <p:nvPr>
            <p:ph type="body" idx="2"/>
          </p:nvPr>
        </p:nvSpPr>
        <p:spPr>
          <a:xfrm>
            <a:off x="4847416" y="1059000"/>
            <a:ext cx="4199400" cy="3025500"/>
          </a:xfrm>
          <a:prstGeom prst="rect">
            <a:avLst/>
          </a:prstGeom>
        </p:spPr>
        <p:txBody>
          <a:bodyPr spcFirstLastPara="1" wrap="square" lIns="91425" tIns="91425" rIns="91425" bIns="91425" anchor="t" anchorCtr="0">
            <a:noAutofit/>
          </a:bodyPr>
          <a:lstStyle/>
          <a:p>
            <a:pPr marL="457200" lvl="0" indent="-330200" algn="l" rtl="0">
              <a:lnSpc>
                <a:spcPct val="200000"/>
              </a:lnSpc>
              <a:spcBef>
                <a:spcPts val="1800"/>
              </a:spcBef>
              <a:spcAft>
                <a:spcPts val="0"/>
              </a:spcAft>
              <a:buClr>
                <a:schemeClr val="dk1"/>
              </a:buClr>
              <a:buSzPts val="1600"/>
              <a:buAutoNum type="arabicPeriod"/>
            </a:pPr>
            <a:r>
              <a:rPr lang="en" sz="1600" dirty="0">
                <a:solidFill>
                  <a:schemeClr val="dk1"/>
                </a:solidFill>
              </a:rPr>
              <a:t>Migrating to the cloud</a:t>
            </a:r>
            <a:endParaRPr sz="1600" dirty="0">
              <a:solidFill>
                <a:schemeClr val="dk1"/>
              </a:solidFill>
            </a:endParaRPr>
          </a:p>
          <a:p>
            <a:pPr marL="457200" lvl="0" indent="-330200" algn="l" rtl="0">
              <a:lnSpc>
                <a:spcPct val="200000"/>
              </a:lnSpc>
              <a:spcBef>
                <a:spcPts val="0"/>
              </a:spcBef>
              <a:spcAft>
                <a:spcPts val="0"/>
              </a:spcAft>
              <a:buClr>
                <a:schemeClr val="dk1"/>
              </a:buClr>
              <a:buSzPts val="1600"/>
              <a:buAutoNum type="arabicPeriod"/>
            </a:pPr>
            <a:r>
              <a:rPr lang="en" sz="1600" dirty="0">
                <a:solidFill>
                  <a:schemeClr val="dk1"/>
                </a:solidFill>
              </a:rPr>
              <a:t>Virtualization</a:t>
            </a:r>
            <a:endParaRPr sz="1600" dirty="0">
              <a:solidFill>
                <a:schemeClr val="dk1"/>
              </a:solidFill>
            </a:endParaRPr>
          </a:p>
          <a:p>
            <a:pPr marL="457200" lvl="0" indent="-330200" algn="l" rtl="0">
              <a:lnSpc>
                <a:spcPct val="200000"/>
              </a:lnSpc>
              <a:spcBef>
                <a:spcPts val="0"/>
              </a:spcBef>
              <a:spcAft>
                <a:spcPts val="0"/>
              </a:spcAft>
              <a:buClr>
                <a:schemeClr val="dk1"/>
              </a:buClr>
              <a:buSzPts val="1600"/>
              <a:buAutoNum type="arabicPeriod"/>
            </a:pPr>
            <a:r>
              <a:rPr lang="en" sz="1600" dirty="0">
                <a:solidFill>
                  <a:schemeClr val="dk1"/>
                </a:solidFill>
              </a:rPr>
              <a:t>Disaster Recovery as a Service (DRaaS)</a:t>
            </a:r>
            <a:endParaRPr sz="1600" dirty="0">
              <a:solidFill>
                <a:schemeClr val="dk1"/>
              </a:solidFill>
            </a:endParaRPr>
          </a:p>
          <a:p>
            <a:pPr marL="457200" lvl="0" indent="-330200" algn="l" rtl="0">
              <a:lnSpc>
                <a:spcPct val="200000"/>
              </a:lnSpc>
              <a:spcBef>
                <a:spcPts val="0"/>
              </a:spcBef>
              <a:spcAft>
                <a:spcPts val="0"/>
              </a:spcAft>
              <a:buClr>
                <a:schemeClr val="dk1"/>
              </a:buClr>
              <a:buSzPts val="1600"/>
              <a:buAutoNum type="arabicPeriod"/>
            </a:pPr>
            <a:r>
              <a:rPr lang="en" sz="1600" dirty="0">
                <a:solidFill>
                  <a:schemeClr val="dk1"/>
                </a:solidFill>
              </a:rPr>
              <a:t>Outsourcing</a:t>
            </a:r>
            <a:endParaRPr sz="1600" dirty="0">
              <a:solidFill>
                <a:schemeClr val="dk1"/>
              </a:solidFill>
            </a:endParaRPr>
          </a:p>
          <a:p>
            <a:pPr marL="457200" lvl="0" indent="-330200" algn="l" rtl="0">
              <a:lnSpc>
                <a:spcPct val="200000"/>
              </a:lnSpc>
              <a:spcBef>
                <a:spcPts val="0"/>
              </a:spcBef>
              <a:spcAft>
                <a:spcPts val="0"/>
              </a:spcAft>
              <a:buClr>
                <a:schemeClr val="dk1"/>
              </a:buClr>
              <a:buSzPts val="1600"/>
              <a:buAutoNum type="arabicPeriod"/>
            </a:pPr>
            <a:r>
              <a:rPr lang="en" sz="1600" dirty="0">
                <a:solidFill>
                  <a:schemeClr val="dk1"/>
                </a:solidFill>
              </a:rPr>
              <a:t>Underwater data centers</a:t>
            </a:r>
            <a:endParaRPr sz="1600" dirty="0">
              <a:solidFill>
                <a:schemeClr val="dk1"/>
              </a:solidFill>
            </a:endParaRPr>
          </a:p>
          <a:p>
            <a:pPr marL="457200" lvl="0" indent="-330200" algn="l" rtl="0">
              <a:lnSpc>
                <a:spcPct val="200000"/>
              </a:lnSpc>
              <a:spcBef>
                <a:spcPts val="0"/>
              </a:spcBef>
              <a:spcAft>
                <a:spcPts val="0"/>
              </a:spcAft>
              <a:buClr>
                <a:schemeClr val="dk1"/>
              </a:buClr>
              <a:buSzPts val="1600"/>
              <a:buAutoNum type="arabicPeriod"/>
            </a:pPr>
            <a:r>
              <a:rPr lang="en" sz="1600" dirty="0">
                <a:solidFill>
                  <a:schemeClr val="dk1"/>
                </a:solidFill>
              </a:rPr>
              <a:t>Movable Data centers</a:t>
            </a:r>
            <a:endParaRPr sz="16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7294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Migrating to the cloud</a:t>
            </a:r>
            <a:endParaRPr>
              <a:solidFill>
                <a:schemeClr val="dk1"/>
              </a:solidFill>
            </a:endParaRPr>
          </a:p>
        </p:txBody>
      </p:sp>
      <p:sp>
        <p:nvSpPr>
          <p:cNvPr id="193" name="Google Shape;193;p29"/>
          <p:cNvSpPr txBox="1">
            <a:spLocks noGrp="1"/>
          </p:cNvSpPr>
          <p:nvPr>
            <p:ph type="body" idx="1"/>
          </p:nvPr>
        </p:nvSpPr>
        <p:spPr>
          <a:xfrm>
            <a:off x="463500" y="1633500"/>
            <a:ext cx="4832700" cy="27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1. On premise cloud as BC/DR plan</a:t>
            </a:r>
            <a:endParaRPr sz="1800" b="1">
              <a:solidFill>
                <a:schemeClr val="dk2"/>
              </a:solidFill>
            </a:endParaRPr>
          </a:p>
          <a:p>
            <a:pPr marL="228600" lvl="0" indent="-171450" algn="l" rtl="0">
              <a:spcBef>
                <a:spcPts val="1600"/>
              </a:spcBef>
              <a:spcAft>
                <a:spcPts val="0"/>
              </a:spcAft>
              <a:buSzPts val="1800"/>
              <a:buChar char="●"/>
            </a:pPr>
            <a:r>
              <a:rPr lang="en" sz="1800"/>
              <a:t>The enterprise infrastructure will be on premise.</a:t>
            </a:r>
            <a:endParaRPr sz="1800"/>
          </a:p>
          <a:p>
            <a:pPr marL="228600" lvl="0" indent="-171450" algn="l" rtl="0">
              <a:spcBef>
                <a:spcPts val="0"/>
              </a:spcBef>
              <a:spcAft>
                <a:spcPts val="0"/>
              </a:spcAft>
              <a:buSzPts val="1800"/>
              <a:buChar char="●"/>
            </a:pPr>
            <a:r>
              <a:rPr lang="en" sz="1800"/>
              <a:t>It delivers convenience, flexibility and economic value.</a:t>
            </a:r>
            <a:endParaRPr sz="1800"/>
          </a:p>
          <a:p>
            <a:pPr marL="228600" lvl="0" indent="-171450" algn="l" rtl="0">
              <a:spcBef>
                <a:spcPts val="0"/>
              </a:spcBef>
              <a:spcAft>
                <a:spcPts val="0"/>
              </a:spcAft>
              <a:buSzPts val="1800"/>
              <a:buChar char="●"/>
            </a:pPr>
            <a:r>
              <a:rPr lang="en" sz="1800"/>
              <a:t>Organizations has to carefully review the service level agreement</a:t>
            </a:r>
            <a:endParaRPr sz="1800"/>
          </a:p>
        </p:txBody>
      </p:sp>
      <p:pic>
        <p:nvPicPr>
          <p:cNvPr id="194" name="Google Shape;194;p29"/>
          <p:cNvPicPr preferRelativeResize="0"/>
          <p:nvPr/>
        </p:nvPicPr>
        <p:blipFill rotWithShape="1">
          <a:blip r:embed="rId3">
            <a:alphaModFix/>
          </a:blip>
          <a:srcRect l="-10338" b="5917"/>
          <a:stretch/>
        </p:blipFill>
        <p:spPr>
          <a:xfrm>
            <a:off x="5116975" y="1849500"/>
            <a:ext cx="3901950" cy="249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body" idx="1"/>
          </p:nvPr>
        </p:nvSpPr>
        <p:spPr>
          <a:xfrm>
            <a:off x="511650" y="1444500"/>
            <a:ext cx="5955000" cy="309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00"/>
                </a:solidFill>
              </a:rPr>
              <a:t>2. Cloud user, primary BC/DR cloud provider</a:t>
            </a:r>
            <a:endParaRPr sz="1800">
              <a:solidFill>
                <a:srgbClr val="000000"/>
              </a:solidFill>
            </a:endParaRPr>
          </a:p>
          <a:p>
            <a:pPr marL="228600" lvl="0" indent="-215900" algn="l" rtl="0">
              <a:lnSpc>
                <a:spcPct val="150000"/>
              </a:lnSpc>
              <a:spcBef>
                <a:spcPts val="1600"/>
              </a:spcBef>
              <a:spcAft>
                <a:spcPts val="0"/>
              </a:spcAft>
              <a:buSzPts val="1600"/>
              <a:buChar char="●"/>
            </a:pPr>
            <a:r>
              <a:rPr lang="en" sz="1600"/>
              <a:t>Organizations infrastructure is already moved to the cloud.</a:t>
            </a:r>
            <a:endParaRPr sz="1600"/>
          </a:p>
          <a:p>
            <a:pPr marL="228600" lvl="0" indent="-215900" algn="l" rtl="0">
              <a:lnSpc>
                <a:spcPct val="150000"/>
              </a:lnSpc>
              <a:spcBef>
                <a:spcPts val="0"/>
              </a:spcBef>
              <a:spcAft>
                <a:spcPts val="0"/>
              </a:spcAft>
              <a:buSzPts val="1600"/>
              <a:buChar char="●"/>
            </a:pPr>
            <a:r>
              <a:rPr lang="en" sz="1600"/>
              <a:t>The current cloud provider acts as the primary agent for BC/DR implementation.</a:t>
            </a:r>
            <a:endParaRPr sz="1600"/>
          </a:p>
          <a:p>
            <a:pPr marL="228600" lvl="0" indent="-215900" algn="l" rtl="0">
              <a:lnSpc>
                <a:spcPct val="150000"/>
              </a:lnSpc>
              <a:spcBef>
                <a:spcPts val="0"/>
              </a:spcBef>
              <a:spcAft>
                <a:spcPts val="0"/>
              </a:spcAft>
              <a:buSzPts val="1600"/>
              <a:buChar char="●"/>
            </a:pPr>
            <a:r>
              <a:rPr lang="en" sz="1600"/>
              <a:t>It reduces the data center’s capacity requirements and platform management.</a:t>
            </a:r>
            <a:endParaRPr sz="1600"/>
          </a:p>
          <a:p>
            <a:pPr marL="228600" lvl="0" indent="-215900" algn="l" rtl="0">
              <a:lnSpc>
                <a:spcPct val="150000"/>
              </a:lnSpc>
              <a:spcBef>
                <a:spcPts val="0"/>
              </a:spcBef>
              <a:spcAft>
                <a:spcPts val="0"/>
              </a:spcAft>
              <a:buSzPts val="1600"/>
              <a:buChar char="●"/>
            </a:pPr>
            <a:r>
              <a:rPr lang="en" sz="1600"/>
              <a:t>Security threats may be there as data is not inhouse.</a:t>
            </a:r>
            <a:endParaRPr sz="1600"/>
          </a:p>
          <a:p>
            <a:pPr marL="228600" lvl="0" indent="-215900" algn="l" rtl="0">
              <a:lnSpc>
                <a:spcPct val="150000"/>
              </a:lnSpc>
              <a:spcBef>
                <a:spcPts val="0"/>
              </a:spcBef>
              <a:spcAft>
                <a:spcPts val="0"/>
              </a:spcAft>
              <a:buSzPts val="1600"/>
              <a:buChar char="●"/>
            </a:pPr>
            <a:r>
              <a:rPr lang="en" sz="1600"/>
              <a:t>Regional failures can be handled, completely depends on the provider capabilities.</a:t>
            </a:r>
            <a:endParaRPr sz="1600"/>
          </a:p>
        </p:txBody>
      </p:sp>
      <p:pic>
        <p:nvPicPr>
          <p:cNvPr id="200" name="Google Shape;200;p30"/>
          <p:cNvPicPr preferRelativeResize="0"/>
          <p:nvPr/>
        </p:nvPicPr>
        <p:blipFill rotWithShape="1">
          <a:blip r:embed="rId3">
            <a:alphaModFix/>
          </a:blip>
          <a:srcRect b="4214"/>
          <a:stretch/>
        </p:blipFill>
        <p:spPr>
          <a:xfrm>
            <a:off x="5858625" y="2262325"/>
            <a:ext cx="3150375" cy="2597675"/>
          </a:xfrm>
          <a:prstGeom prst="rect">
            <a:avLst/>
          </a:prstGeom>
          <a:noFill/>
          <a:ln>
            <a:noFill/>
          </a:ln>
        </p:spPr>
      </p:pic>
      <p:sp>
        <p:nvSpPr>
          <p:cNvPr id="201" name="Google Shape;201;p30"/>
          <p:cNvSpPr txBox="1">
            <a:spLocks noGrp="1"/>
          </p:cNvSpPr>
          <p:nvPr>
            <p:ph type="title"/>
          </p:nvPr>
        </p:nvSpPr>
        <p:spPr>
          <a:xfrm>
            <a:off x="7294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Migrating to the cloud</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513450" y="1325075"/>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rgbClr val="000000"/>
                </a:solidFill>
                <a:latin typeface="Lato"/>
                <a:ea typeface="Lato"/>
                <a:cs typeface="Lato"/>
                <a:sym typeface="Lato"/>
              </a:rPr>
              <a:t>3. Cloud user, Alternative BC/DR cloud provider</a:t>
            </a:r>
            <a:endParaRPr sz="2400"/>
          </a:p>
        </p:txBody>
      </p:sp>
      <p:sp>
        <p:nvSpPr>
          <p:cNvPr id="207" name="Google Shape;207;p31"/>
          <p:cNvSpPr txBox="1">
            <a:spLocks noGrp="1"/>
          </p:cNvSpPr>
          <p:nvPr>
            <p:ph type="body" idx="1"/>
          </p:nvPr>
        </p:nvSpPr>
        <p:spPr>
          <a:xfrm>
            <a:off x="513450" y="1853850"/>
            <a:ext cx="5574900" cy="2946600"/>
          </a:xfrm>
          <a:prstGeom prst="rect">
            <a:avLst/>
          </a:prstGeom>
        </p:spPr>
        <p:txBody>
          <a:bodyPr spcFirstLastPara="1" wrap="square" lIns="91425" tIns="91425" rIns="91425" bIns="91425" anchor="t" anchorCtr="0">
            <a:noAutofit/>
          </a:bodyPr>
          <a:lstStyle/>
          <a:p>
            <a:pPr marL="228600" marR="0" lvl="0" indent="-215900" algn="l" rtl="0">
              <a:lnSpc>
                <a:spcPct val="150000"/>
              </a:lnSpc>
              <a:spcBef>
                <a:spcPts val="400"/>
              </a:spcBef>
              <a:spcAft>
                <a:spcPts val="0"/>
              </a:spcAft>
              <a:buSzPts val="1600"/>
              <a:buChar char="●"/>
            </a:pPr>
            <a:endParaRPr sz="1600"/>
          </a:p>
          <a:p>
            <a:pPr marL="228600" marR="0" lvl="0" indent="-215900" algn="l" rtl="0">
              <a:lnSpc>
                <a:spcPct val="150000"/>
              </a:lnSpc>
              <a:spcBef>
                <a:spcPts val="0"/>
              </a:spcBef>
              <a:spcAft>
                <a:spcPts val="0"/>
              </a:spcAft>
              <a:buSzPts val="1600"/>
              <a:buChar char="●"/>
            </a:pPr>
            <a:r>
              <a:rPr lang="en" sz="1600"/>
              <a:t>The organization’s infrastructure is already with one cloud vendor, but BC/DR will be provided by the alternative cloud provider.</a:t>
            </a:r>
            <a:endParaRPr sz="1600"/>
          </a:p>
          <a:p>
            <a:pPr marL="228600" marR="0" lvl="0" indent="-215900" algn="l" rtl="0">
              <a:lnSpc>
                <a:spcPct val="150000"/>
              </a:lnSpc>
              <a:spcBef>
                <a:spcPts val="0"/>
              </a:spcBef>
              <a:spcAft>
                <a:spcPts val="0"/>
              </a:spcAft>
              <a:buSzPts val="1600"/>
              <a:buChar char="●"/>
            </a:pPr>
            <a:r>
              <a:rPr lang="en" sz="1600"/>
              <a:t>The complete failure of the primary cloud can be handled</a:t>
            </a:r>
            <a:endParaRPr sz="1600"/>
          </a:p>
          <a:p>
            <a:pPr marL="228600" marR="0" lvl="0" indent="-215900" algn="l" rtl="0">
              <a:lnSpc>
                <a:spcPct val="150000"/>
              </a:lnSpc>
              <a:spcBef>
                <a:spcPts val="0"/>
              </a:spcBef>
              <a:spcAft>
                <a:spcPts val="0"/>
              </a:spcAft>
              <a:buSzPts val="1600"/>
              <a:buChar char="●"/>
            </a:pPr>
            <a:r>
              <a:rPr lang="en" sz="1600"/>
              <a:t>Organization need to check the failover time as resource switching from one cloud to another cloud will take time</a:t>
            </a:r>
            <a:endParaRPr sz="1600"/>
          </a:p>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208" name="Google Shape;208;p31"/>
          <p:cNvPicPr preferRelativeResize="0"/>
          <p:nvPr/>
        </p:nvPicPr>
        <p:blipFill rotWithShape="1">
          <a:blip r:embed="rId3">
            <a:alphaModFix/>
          </a:blip>
          <a:srcRect b="5168"/>
          <a:stretch/>
        </p:blipFill>
        <p:spPr>
          <a:xfrm>
            <a:off x="6132640" y="2611475"/>
            <a:ext cx="3011361" cy="2261100"/>
          </a:xfrm>
          <a:prstGeom prst="rect">
            <a:avLst/>
          </a:prstGeom>
          <a:noFill/>
          <a:ln>
            <a:noFill/>
          </a:ln>
        </p:spPr>
      </p:pic>
      <p:sp>
        <p:nvSpPr>
          <p:cNvPr id="209" name="Google Shape;209;p31"/>
          <p:cNvSpPr txBox="1"/>
          <p:nvPr/>
        </p:nvSpPr>
        <p:spPr>
          <a:xfrm>
            <a:off x="515250" y="1853850"/>
            <a:ext cx="8113500" cy="631500"/>
          </a:xfrm>
          <a:prstGeom prst="rect">
            <a:avLst/>
          </a:prstGeom>
          <a:noFill/>
          <a:ln>
            <a:noFill/>
          </a:ln>
        </p:spPr>
        <p:txBody>
          <a:bodyPr spcFirstLastPara="1" wrap="square" lIns="91425" tIns="91425" rIns="91425" bIns="91425" anchor="t" anchorCtr="0">
            <a:noAutofit/>
          </a:bodyPr>
          <a:lstStyle/>
          <a:p>
            <a:pPr marL="228600" lvl="0" indent="-215900" algn="l" rtl="0">
              <a:lnSpc>
                <a:spcPct val="150000"/>
              </a:lnSpc>
              <a:spcBef>
                <a:spcPts val="400"/>
              </a:spcBef>
              <a:spcAft>
                <a:spcPts val="0"/>
              </a:spcAft>
              <a:buClr>
                <a:schemeClr val="accent1"/>
              </a:buClr>
              <a:buSzPts val="1600"/>
              <a:buFont typeface="Lato"/>
              <a:buChar char="●"/>
            </a:pPr>
            <a:r>
              <a:rPr lang="en" sz="1600">
                <a:solidFill>
                  <a:schemeClr val="accent1"/>
                </a:solidFill>
                <a:latin typeface="Lato"/>
                <a:ea typeface="Lato"/>
                <a:cs typeface="Lato"/>
                <a:sym typeface="Lato"/>
              </a:rPr>
              <a:t>Organizations are increasingly opting for vendor - agnostic models to avoid lock in</a:t>
            </a:r>
            <a:endParaRPr/>
          </a:p>
        </p:txBody>
      </p:sp>
      <p:sp>
        <p:nvSpPr>
          <p:cNvPr id="210" name="Google Shape;210;p31"/>
          <p:cNvSpPr txBox="1">
            <a:spLocks noGrp="1"/>
          </p:cNvSpPr>
          <p:nvPr>
            <p:ph type="title"/>
          </p:nvPr>
        </p:nvSpPr>
        <p:spPr>
          <a:xfrm>
            <a:off x="7294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Migrating to the cloud</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Current state of the art</a:t>
            </a:r>
            <a:endParaRPr>
              <a:solidFill>
                <a:schemeClr val="dk1"/>
              </a:solidFill>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sz="1800">
                <a:solidFill>
                  <a:srgbClr val="000000"/>
                </a:solidFill>
              </a:rPr>
              <a:t>Key components to Business Continuity</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Current technology</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a:solidFill>
                  <a:srgbClr val="000000"/>
                </a:solidFill>
              </a:rPr>
              <a:t>Current Infrastructure</a:t>
            </a:r>
            <a:endParaRPr sz="18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727650" y="657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Virtualization</a:t>
            </a:r>
            <a:endParaRPr/>
          </a:p>
        </p:txBody>
      </p:sp>
      <p:sp>
        <p:nvSpPr>
          <p:cNvPr id="216" name="Google Shape;216;p32"/>
          <p:cNvSpPr txBox="1">
            <a:spLocks noGrp="1"/>
          </p:cNvSpPr>
          <p:nvPr>
            <p:ph type="body" idx="1"/>
          </p:nvPr>
        </p:nvSpPr>
        <p:spPr>
          <a:xfrm>
            <a:off x="729450" y="1346100"/>
            <a:ext cx="8032200" cy="3625500"/>
          </a:xfrm>
          <a:prstGeom prst="rect">
            <a:avLst/>
          </a:prstGeom>
        </p:spPr>
        <p:txBody>
          <a:bodyPr spcFirstLastPara="1" wrap="square" lIns="91425" tIns="91425" rIns="91425" bIns="91425" anchor="t" anchorCtr="0">
            <a:noAutofit/>
          </a:bodyPr>
          <a:lstStyle/>
          <a:p>
            <a:pPr marL="171450" lvl="0" indent="-285750" algn="l" rtl="0">
              <a:spcBef>
                <a:spcPts val="400"/>
              </a:spcBef>
              <a:spcAft>
                <a:spcPts val="0"/>
              </a:spcAft>
              <a:buClr>
                <a:srgbClr val="000000"/>
              </a:buClr>
              <a:buSzPts val="1800"/>
              <a:buChar char="●"/>
            </a:pPr>
            <a:r>
              <a:rPr lang="en" sz="1800">
                <a:solidFill>
                  <a:srgbClr val="000000"/>
                </a:solidFill>
              </a:rPr>
              <a:t>A software will simulate the existing hardware to create a virtual computer.</a:t>
            </a:r>
            <a:endParaRPr sz="1800">
              <a:solidFill>
                <a:srgbClr val="000000"/>
              </a:solidFill>
            </a:endParaRPr>
          </a:p>
          <a:p>
            <a:pPr marL="171450" lvl="0" indent="-285750" algn="l" rtl="0">
              <a:spcBef>
                <a:spcPts val="0"/>
              </a:spcBef>
              <a:spcAft>
                <a:spcPts val="0"/>
              </a:spcAft>
              <a:buClr>
                <a:srgbClr val="000000"/>
              </a:buClr>
              <a:buSzPts val="1800"/>
              <a:buChar char="●"/>
            </a:pPr>
            <a:r>
              <a:rPr lang="en" sz="1800">
                <a:solidFill>
                  <a:srgbClr val="000000"/>
                </a:solidFill>
              </a:rPr>
              <a:t>A single server can run more than one virtual system,</a:t>
            </a:r>
            <a:endParaRPr sz="1800">
              <a:solidFill>
                <a:srgbClr val="000000"/>
              </a:solidFill>
            </a:endParaRPr>
          </a:p>
          <a:p>
            <a:pPr marL="0" lvl="0" indent="0" algn="l" rtl="0">
              <a:spcBef>
                <a:spcPts val="400"/>
              </a:spcBef>
              <a:spcAft>
                <a:spcPts val="0"/>
              </a:spcAft>
              <a:buNone/>
            </a:pPr>
            <a:r>
              <a:rPr lang="en" sz="1800">
                <a:solidFill>
                  <a:srgbClr val="000000"/>
                </a:solidFill>
              </a:rPr>
              <a:t>    different operating systems and applications.</a:t>
            </a:r>
            <a:endParaRPr sz="1800">
              <a:solidFill>
                <a:srgbClr val="000000"/>
              </a:solidFill>
            </a:endParaRPr>
          </a:p>
          <a:p>
            <a:pPr marL="171450" lvl="0" indent="-285750" algn="l" rtl="0">
              <a:spcBef>
                <a:spcPts val="400"/>
              </a:spcBef>
              <a:spcAft>
                <a:spcPts val="0"/>
              </a:spcAft>
              <a:buClr>
                <a:srgbClr val="000000"/>
              </a:buClr>
              <a:buSzPts val="1800"/>
              <a:buChar char="●"/>
            </a:pPr>
            <a:r>
              <a:rPr lang="en" sz="1800">
                <a:solidFill>
                  <a:srgbClr val="000000"/>
                </a:solidFill>
              </a:rPr>
              <a:t>Need to assess first how many servers, need to </a:t>
            </a:r>
            <a:endParaRPr sz="1800">
              <a:solidFill>
                <a:srgbClr val="000000"/>
              </a:solidFill>
            </a:endParaRPr>
          </a:p>
          <a:p>
            <a:pPr marL="171450" lvl="0" indent="-171450" algn="l" rtl="0">
              <a:spcBef>
                <a:spcPts val="400"/>
              </a:spcBef>
              <a:spcAft>
                <a:spcPts val="0"/>
              </a:spcAft>
              <a:buNone/>
            </a:pPr>
            <a:r>
              <a:rPr lang="en" sz="1800">
                <a:solidFill>
                  <a:srgbClr val="000000"/>
                </a:solidFill>
              </a:rPr>
              <a:t>    backup and create full image of information </a:t>
            </a:r>
            <a:endParaRPr sz="1800">
              <a:solidFill>
                <a:srgbClr val="000000"/>
              </a:solidFill>
            </a:endParaRPr>
          </a:p>
          <a:p>
            <a:pPr marL="0" lvl="0" indent="0" algn="l" rtl="0">
              <a:spcBef>
                <a:spcPts val="400"/>
              </a:spcBef>
              <a:spcAft>
                <a:spcPts val="0"/>
              </a:spcAft>
              <a:buNone/>
            </a:pPr>
            <a:r>
              <a:rPr lang="en" sz="1800">
                <a:solidFill>
                  <a:srgbClr val="000000"/>
                </a:solidFill>
              </a:rPr>
              <a:t>    which we call server consolidation ratio.</a:t>
            </a:r>
            <a:endParaRPr sz="1800">
              <a:solidFill>
                <a:srgbClr val="000000"/>
              </a:solidFill>
            </a:endParaRPr>
          </a:p>
          <a:p>
            <a:pPr marL="171450" lvl="0" indent="-285750" algn="l" rtl="0">
              <a:spcBef>
                <a:spcPts val="500"/>
              </a:spcBef>
              <a:spcAft>
                <a:spcPts val="0"/>
              </a:spcAft>
              <a:buClr>
                <a:srgbClr val="000000"/>
              </a:buClr>
              <a:buSzPts val="1800"/>
              <a:buChar char="●"/>
            </a:pPr>
            <a:r>
              <a:rPr lang="en" sz="1800">
                <a:solidFill>
                  <a:srgbClr val="000000"/>
                </a:solidFill>
              </a:rPr>
              <a:t>The first important is given to the servers which </a:t>
            </a:r>
            <a:endParaRPr sz="1800">
              <a:solidFill>
                <a:srgbClr val="000000"/>
              </a:solidFill>
            </a:endParaRPr>
          </a:p>
          <a:p>
            <a:pPr marL="171450" lvl="0" indent="-171450" algn="l" rtl="0">
              <a:spcBef>
                <a:spcPts val="500"/>
              </a:spcBef>
              <a:spcAft>
                <a:spcPts val="0"/>
              </a:spcAft>
              <a:buNone/>
            </a:pPr>
            <a:r>
              <a:rPr lang="en" sz="1800">
                <a:solidFill>
                  <a:srgbClr val="000000"/>
                </a:solidFill>
              </a:rPr>
              <a:t>    are hosting mission critical information</a:t>
            </a:r>
            <a:endParaRPr sz="1800">
              <a:solidFill>
                <a:srgbClr val="000000"/>
              </a:solidFill>
            </a:endParaRPr>
          </a:p>
          <a:p>
            <a:pPr marL="171450" lvl="0" indent="-171450" algn="l" rtl="0">
              <a:spcBef>
                <a:spcPts val="500"/>
              </a:spcBef>
              <a:spcAft>
                <a:spcPts val="0"/>
              </a:spcAft>
              <a:buNone/>
            </a:pPr>
            <a:r>
              <a:rPr lang="en" sz="1800">
                <a:solidFill>
                  <a:srgbClr val="000000"/>
                </a:solidFill>
              </a:rPr>
              <a:t>    EX: email services and inhouse built applications.</a:t>
            </a:r>
            <a:endParaRPr/>
          </a:p>
        </p:txBody>
      </p:sp>
      <p:pic>
        <p:nvPicPr>
          <p:cNvPr id="217" name="Google Shape;217;p32"/>
          <p:cNvPicPr preferRelativeResize="0"/>
          <p:nvPr/>
        </p:nvPicPr>
        <p:blipFill>
          <a:blip r:embed="rId3">
            <a:alphaModFix/>
          </a:blip>
          <a:stretch>
            <a:fillRect/>
          </a:stretch>
        </p:blipFill>
        <p:spPr>
          <a:xfrm>
            <a:off x="5936175" y="2297800"/>
            <a:ext cx="3207825" cy="2673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3"/>
          <p:cNvPicPr preferRelativeResize="0"/>
          <p:nvPr/>
        </p:nvPicPr>
        <p:blipFill>
          <a:blip r:embed="rId3">
            <a:alphaModFix/>
          </a:blip>
          <a:stretch>
            <a:fillRect/>
          </a:stretch>
        </p:blipFill>
        <p:spPr>
          <a:xfrm>
            <a:off x="6345000" y="3051624"/>
            <a:ext cx="2799000" cy="2091875"/>
          </a:xfrm>
          <a:prstGeom prst="rect">
            <a:avLst/>
          </a:prstGeom>
          <a:noFill/>
          <a:ln>
            <a:noFill/>
          </a:ln>
        </p:spPr>
      </p:pic>
      <p:sp>
        <p:nvSpPr>
          <p:cNvPr id="223" name="Google Shape;223;p33"/>
          <p:cNvSpPr txBox="1">
            <a:spLocks noGrp="1"/>
          </p:cNvSpPr>
          <p:nvPr>
            <p:ph type="title"/>
          </p:nvPr>
        </p:nvSpPr>
        <p:spPr>
          <a:xfrm>
            <a:off x="7294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Virtualization</a:t>
            </a:r>
            <a:endParaRPr/>
          </a:p>
        </p:txBody>
      </p:sp>
      <p:sp>
        <p:nvSpPr>
          <p:cNvPr id="224" name="Google Shape;224;p33"/>
          <p:cNvSpPr txBox="1">
            <a:spLocks noGrp="1"/>
          </p:cNvSpPr>
          <p:nvPr>
            <p:ph type="body" idx="1"/>
          </p:nvPr>
        </p:nvSpPr>
        <p:spPr>
          <a:xfrm>
            <a:off x="729450" y="1357825"/>
            <a:ext cx="7688700" cy="29823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800">
                <a:solidFill>
                  <a:srgbClr val="000000"/>
                </a:solidFill>
              </a:rPr>
              <a:t>• Failover takes very less time as the images exists in real time</a:t>
            </a:r>
            <a:endParaRPr sz="1800">
              <a:solidFill>
                <a:srgbClr val="000000"/>
              </a:solidFill>
            </a:endParaRPr>
          </a:p>
          <a:p>
            <a:pPr marL="0" lvl="0" indent="0" algn="l" rtl="0">
              <a:spcBef>
                <a:spcPts val="500"/>
              </a:spcBef>
              <a:spcAft>
                <a:spcPts val="0"/>
              </a:spcAft>
              <a:buNone/>
            </a:pPr>
            <a:r>
              <a:rPr lang="en" sz="1800">
                <a:solidFill>
                  <a:srgbClr val="000000"/>
                </a:solidFill>
              </a:rPr>
              <a:t>• Drawbacks of this is the data integrity as the databases of each setup is different</a:t>
            </a:r>
            <a:endParaRPr sz="1800">
              <a:solidFill>
                <a:srgbClr val="000000"/>
              </a:solidFill>
            </a:endParaRPr>
          </a:p>
          <a:p>
            <a:pPr marL="0" lvl="0" indent="0" algn="l" rtl="0">
              <a:spcBef>
                <a:spcPts val="400"/>
              </a:spcBef>
              <a:spcAft>
                <a:spcPts val="0"/>
              </a:spcAft>
              <a:buNone/>
            </a:pPr>
            <a:r>
              <a:rPr lang="en" sz="1800">
                <a:solidFill>
                  <a:srgbClr val="000000"/>
                </a:solidFill>
              </a:rPr>
              <a:t>• Another way of implementation is using the docker containers which helps to reduce the setup time and uses the light weight containers.</a:t>
            </a:r>
            <a:endParaRPr sz="1800">
              <a:solidFill>
                <a:srgbClr val="000000"/>
              </a:solidFill>
            </a:endParaRPr>
          </a:p>
          <a:p>
            <a:pPr marL="0" lvl="0" indent="0" algn="l" rtl="0">
              <a:lnSpc>
                <a:spcPct val="150000"/>
              </a:lnSpc>
              <a:spcBef>
                <a:spcPts val="400"/>
              </a:spcBef>
              <a:spcAft>
                <a:spcPts val="0"/>
              </a:spcAft>
              <a:buNone/>
            </a:pPr>
            <a:r>
              <a:rPr lang="en" sz="1800" b="1">
                <a:solidFill>
                  <a:srgbClr val="000000"/>
                </a:solidFill>
              </a:rPr>
              <a:t>Benefits:</a:t>
            </a:r>
            <a:endParaRPr sz="1800" b="1">
              <a:solidFill>
                <a:srgbClr val="000000"/>
              </a:solidFill>
            </a:endParaRPr>
          </a:p>
          <a:p>
            <a:pPr marL="457200" lvl="0" indent="-342900" algn="l" rtl="0">
              <a:lnSpc>
                <a:spcPct val="150000"/>
              </a:lnSpc>
              <a:spcBef>
                <a:spcPts val="400"/>
              </a:spcBef>
              <a:spcAft>
                <a:spcPts val="0"/>
              </a:spcAft>
              <a:buClr>
                <a:srgbClr val="000000"/>
              </a:buClr>
              <a:buSzPts val="1800"/>
              <a:buAutoNum type="arabicPeriod"/>
            </a:pPr>
            <a:r>
              <a:rPr lang="en" sz="1800">
                <a:solidFill>
                  <a:srgbClr val="000000"/>
                </a:solidFill>
              </a:rPr>
              <a:t>Server Utilization</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Backup and Recovery </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Energy conservation</a:t>
            </a:r>
            <a:endParaRPr sz="18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729450" y="400200"/>
            <a:ext cx="7688700" cy="945000"/>
          </a:xfrm>
          <a:prstGeom prst="rect">
            <a:avLst/>
          </a:prstGeom>
        </p:spPr>
        <p:txBody>
          <a:bodyPr spcFirstLastPara="1" wrap="square" lIns="91425" tIns="91425" rIns="91425" bIns="91425" anchor="t" anchorCtr="0">
            <a:noAutofit/>
          </a:bodyPr>
          <a:lstStyle/>
          <a:p>
            <a:pPr marL="0" lvl="0" indent="0" algn="just" rtl="0">
              <a:lnSpc>
                <a:spcPct val="150000"/>
              </a:lnSpc>
              <a:spcBef>
                <a:spcPts val="1800"/>
              </a:spcBef>
              <a:spcAft>
                <a:spcPts val="600"/>
              </a:spcAft>
              <a:buClr>
                <a:schemeClr val="dk1"/>
              </a:buClr>
              <a:buSzPts val="1100"/>
              <a:buFont typeface="Arial"/>
              <a:buNone/>
            </a:pPr>
            <a:r>
              <a:rPr lang="en">
                <a:solidFill>
                  <a:schemeClr val="dk1"/>
                </a:solidFill>
              </a:rPr>
              <a:t>Disaster Recovery as a Service</a:t>
            </a:r>
            <a:endParaRPr>
              <a:solidFill>
                <a:schemeClr val="dk1"/>
              </a:solidFill>
            </a:endParaRPr>
          </a:p>
        </p:txBody>
      </p:sp>
      <p:sp>
        <p:nvSpPr>
          <p:cNvPr id="230" name="Google Shape;230;p34"/>
          <p:cNvSpPr txBox="1">
            <a:spLocks noGrp="1"/>
          </p:cNvSpPr>
          <p:nvPr>
            <p:ph type="body" idx="1"/>
          </p:nvPr>
        </p:nvSpPr>
        <p:spPr>
          <a:xfrm>
            <a:off x="729450" y="1525375"/>
            <a:ext cx="7688700" cy="34233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000000"/>
              </a:buClr>
              <a:buSzPts val="1800"/>
              <a:buChar char="●"/>
            </a:pPr>
            <a:r>
              <a:rPr lang="en" sz="1800">
                <a:solidFill>
                  <a:srgbClr val="000000"/>
                </a:solidFill>
              </a:rPr>
              <a:t>Can specify a recovery point objective, a recovery time target and a recovery data region during the DR test.</a:t>
            </a:r>
            <a:endParaRPr sz="1800">
              <a:solidFill>
                <a:srgbClr val="000000"/>
              </a:solidFill>
            </a:endParaRPr>
          </a:p>
          <a:p>
            <a:pPr marL="457200" lvl="0" indent="-342900" algn="just" rtl="0">
              <a:lnSpc>
                <a:spcPct val="150000"/>
              </a:lnSpc>
              <a:spcBef>
                <a:spcPts val="0"/>
              </a:spcBef>
              <a:spcAft>
                <a:spcPts val="0"/>
              </a:spcAft>
              <a:buClr>
                <a:srgbClr val="000000"/>
              </a:buClr>
              <a:buSzPts val="1800"/>
              <a:buChar char="●"/>
            </a:pPr>
            <a:r>
              <a:rPr lang="en" sz="1800">
                <a:solidFill>
                  <a:srgbClr val="000000"/>
                </a:solidFill>
              </a:rPr>
              <a:t>Generate a scenario for disaster recovery test. </a:t>
            </a:r>
            <a:endParaRPr sz="1800">
              <a:solidFill>
                <a:srgbClr val="000000"/>
              </a:solidFill>
            </a:endParaRPr>
          </a:p>
          <a:p>
            <a:pPr marL="457200" lvl="0" indent="-342900" algn="just" rtl="0">
              <a:lnSpc>
                <a:spcPct val="150000"/>
              </a:lnSpc>
              <a:spcBef>
                <a:spcPts val="0"/>
              </a:spcBef>
              <a:spcAft>
                <a:spcPts val="0"/>
              </a:spcAft>
              <a:buClr>
                <a:srgbClr val="000000"/>
              </a:buClr>
              <a:buSzPts val="1800"/>
              <a:buChar char="●"/>
            </a:pPr>
            <a:r>
              <a:rPr lang="en" sz="1800">
                <a:solidFill>
                  <a:srgbClr val="000000"/>
                </a:solidFill>
              </a:rPr>
              <a:t>DRaaS allows organizational applications to run on virtual machines</a:t>
            </a:r>
            <a:endParaRPr sz="1800">
              <a:solidFill>
                <a:srgbClr val="000000"/>
              </a:solidFill>
            </a:endParaRPr>
          </a:p>
          <a:p>
            <a:pPr marL="0" lvl="0" indent="0" algn="just" rtl="0">
              <a:lnSpc>
                <a:spcPct val="150000"/>
              </a:lnSpc>
              <a:spcBef>
                <a:spcPts val="1200"/>
              </a:spcBef>
              <a:spcAft>
                <a:spcPts val="0"/>
              </a:spcAft>
              <a:buNone/>
            </a:pPr>
            <a:r>
              <a:rPr lang="en" sz="1800" b="1">
                <a:solidFill>
                  <a:srgbClr val="000000"/>
                </a:solidFill>
              </a:rPr>
              <a:t>Advantages:</a:t>
            </a:r>
            <a:endParaRPr sz="1800" b="1">
              <a:solidFill>
                <a:srgbClr val="000000"/>
              </a:solidFill>
            </a:endParaRPr>
          </a:p>
          <a:p>
            <a:pPr marL="914400" lvl="1" indent="-342900" algn="just" rtl="0">
              <a:lnSpc>
                <a:spcPct val="150000"/>
              </a:lnSpc>
              <a:spcBef>
                <a:spcPts val="1200"/>
              </a:spcBef>
              <a:spcAft>
                <a:spcPts val="0"/>
              </a:spcAft>
              <a:buClr>
                <a:srgbClr val="000000"/>
              </a:buClr>
              <a:buSzPts val="1800"/>
              <a:buChar char="○"/>
            </a:pPr>
            <a:r>
              <a:rPr lang="en" sz="1800">
                <a:solidFill>
                  <a:srgbClr val="000000"/>
                </a:solidFill>
              </a:rPr>
              <a:t>Multisite</a:t>
            </a:r>
            <a:endParaRPr sz="1800">
              <a:solidFill>
                <a:srgbClr val="000000"/>
              </a:solidFill>
            </a:endParaRPr>
          </a:p>
          <a:p>
            <a:pPr marL="914400" lvl="1" indent="-342900" algn="just" rtl="0">
              <a:lnSpc>
                <a:spcPct val="150000"/>
              </a:lnSpc>
              <a:spcBef>
                <a:spcPts val="0"/>
              </a:spcBef>
              <a:spcAft>
                <a:spcPts val="0"/>
              </a:spcAft>
              <a:buClr>
                <a:srgbClr val="000000"/>
              </a:buClr>
              <a:buSzPts val="1800"/>
              <a:buChar char="○"/>
            </a:pPr>
            <a:r>
              <a:rPr lang="en" sz="1800">
                <a:solidFill>
                  <a:srgbClr val="000000"/>
                </a:solidFill>
              </a:rPr>
              <a:t>Array agnostic</a:t>
            </a:r>
            <a:endParaRPr sz="1800">
              <a:solidFill>
                <a:srgbClr val="000000"/>
              </a:solidFill>
            </a:endParaRPr>
          </a:p>
        </p:txBody>
      </p:sp>
      <p:sp>
        <p:nvSpPr>
          <p:cNvPr id="231" name="Google Shape;231;p34"/>
          <p:cNvSpPr txBox="1"/>
          <p:nvPr/>
        </p:nvSpPr>
        <p:spPr>
          <a:xfrm>
            <a:off x="3396450" y="3868825"/>
            <a:ext cx="4050000" cy="877500"/>
          </a:xfrm>
          <a:prstGeom prst="rect">
            <a:avLst/>
          </a:prstGeom>
          <a:noFill/>
          <a:ln>
            <a:noFill/>
          </a:ln>
        </p:spPr>
        <p:txBody>
          <a:bodyPr spcFirstLastPara="1" wrap="square" lIns="91425" tIns="91425" rIns="91425" bIns="91425" anchor="t" anchorCtr="0">
            <a:noAutofit/>
          </a:bodyPr>
          <a:lstStyle/>
          <a:p>
            <a:pPr marL="914400" lvl="1" indent="-342900" algn="just" rtl="0">
              <a:lnSpc>
                <a:spcPct val="150000"/>
              </a:lnSpc>
              <a:spcBef>
                <a:spcPts val="0"/>
              </a:spcBef>
              <a:spcAft>
                <a:spcPts val="0"/>
              </a:spcAft>
              <a:buClr>
                <a:srgbClr val="000000"/>
              </a:buClr>
              <a:buSzPts val="1800"/>
              <a:buFont typeface="Lato"/>
              <a:buChar char="○"/>
            </a:pPr>
            <a:r>
              <a:rPr lang="en" sz="1800">
                <a:latin typeface="Lato"/>
                <a:ea typeface="Lato"/>
                <a:cs typeface="Lato"/>
                <a:sym typeface="Lato"/>
              </a:rPr>
              <a:t>Granular or comprehensive</a:t>
            </a:r>
            <a:endParaRPr sz="1800">
              <a:latin typeface="Lato"/>
              <a:ea typeface="Lato"/>
              <a:cs typeface="Lato"/>
              <a:sym typeface="Lato"/>
            </a:endParaRPr>
          </a:p>
          <a:p>
            <a:pPr marL="914400" lvl="1" indent="-342900" algn="just" rtl="0">
              <a:lnSpc>
                <a:spcPct val="150000"/>
              </a:lnSpc>
              <a:spcBef>
                <a:spcPts val="0"/>
              </a:spcBef>
              <a:spcAft>
                <a:spcPts val="1200"/>
              </a:spcAft>
              <a:buClr>
                <a:srgbClr val="000000"/>
              </a:buClr>
              <a:buSzPts val="1800"/>
              <a:buFont typeface="Lato"/>
              <a:buChar char="○"/>
            </a:pPr>
            <a:r>
              <a:rPr lang="en" sz="1800">
                <a:latin typeface="Lato"/>
                <a:ea typeface="Lato"/>
                <a:cs typeface="Lato"/>
                <a:sym typeface="Lato"/>
              </a:rPr>
              <a:t>Additional Services</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729450" y="365850"/>
            <a:ext cx="7688700" cy="535200"/>
          </a:xfrm>
          <a:prstGeom prst="rect">
            <a:avLst/>
          </a:prstGeom>
        </p:spPr>
        <p:txBody>
          <a:bodyPr spcFirstLastPara="1" wrap="square" lIns="91425" tIns="91425" rIns="91425" bIns="91425" anchor="t" anchorCtr="0">
            <a:noAutofit/>
          </a:bodyPr>
          <a:lstStyle/>
          <a:p>
            <a:pPr marL="0" lvl="0" indent="0" algn="just" rtl="0">
              <a:lnSpc>
                <a:spcPct val="150000"/>
              </a:lnSpc>
              <a:spcBef>
                <a:spcPts val="1800"/>
              </a:spcBef>
              <a:spcAft>
                <a:spcPts val="0"/>
              </a:spcAft>
              <a:buClr>
                <a:schemeClr val="dk1"/>
              </a:buClr>
              <a:buSzPts val="1100"/>
              <a:buFont typeface="Arial"/>
              <a:buNone/>
            </a:pPr>
            <a:r>
              <a:rPr lang="en">
                <a:solidFill>
                  <a:schemeClr val="dk1"/>
                </a:solidFill>
              </a:rPr>
              <a:t>Outsourcing</a:t>
            </a:r>
            <a:endParaRPr sz="1600">
              <a:latin typeface="Lato"/>
              <a:ea typeface="Lato"/>
              <a:cs typeface="Lato"/>
              <a:sym typeface="Lato"/>
            </a:endParaRPr>
          </a:p>
          <a:p>
            <a:pPr marL="0" lvl="0" indent="0" algn="l" rtl="0">
              <a:spcBef>
                <a:spcPts val="600"/>
              </a:spcBef>
              <a:spcAft>
                <a:spcPts val="0"/>
              </a:spcAft>
              <a:buNone/>
            </a:pPr>
            <a:endParaRPr>
              <a:latin typeface="Lato"/>
              <a:ea typeface="Lato"/>
              <a:cs typeface="Lato"/>
              <a:sym typeface="Lato"/>
            </a:endParaRPr>
          </a:p>
        </p:txBody>
      </p:sp>
      <p:sp>
        <p:nvSpPr>
          <p:cNvPr id="237" name="Google Shape;237;p35"/>
          <p:cNvSpPr txBox="1">
            <a:spLocks noGrp="1"/>
          </p:cNvSpPr>
          <p:nvPr>
            <p:ph type="body" idx="1"/>
          </p:nvPr>
        </p:nvSpPr>
        <p:spPr>
          <a:xfrm>
            <a:off x="729450" y="1599675"/>
            <a:ext cx="7262700" cy="22611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chemeClr val="dk2"/>
              </a:buClr>
              <a:buSzPts val="1800"/>
              <a:buChar char="●"/>
            </a:pPr>
            <a:r>
              <a:rPr lang="en" sz="1800">
                <a:solidFill>
                  <a:schemeClr val="dk2"/>
                </a:solidFill>
              </a:rPr>
              <a:t>will avoid unknowingly putting an organization at risk. </a:t>
            </a:r>
            <a:endParaRPr sz="1800">
              <a:solidFill>
                <a:schemeClr val="dk2"/>
              </a:solidFill>
            </a:endParaRPr>
          </a:p>
          <a:p>
            <a:pPr marL="457200" lvl="0" indent="-342900" algn="just" rtl="0">
              <a:lnSpc>
                <a:spcPct val="150000"/>
              </a:lnSpc>
              <a:spcBef>
                <a:spcPts val="0"/>
              </a:spcBef>
              <a:spcAft>
                <a:spcPts val="0"/>
              </a:spcAft>
              <a:buClr>
                <a:schemeClr val="dk2"/>
              </a:buClr>
              <a:buSzPts val="1800"/>
              <a:buChar char="●"/>
            </a:pPr>
            <a:r>
              <a:rPr lang="en" sz="1800">
                <a:solidFill>
                  <a:schemeClr val="dk2"/>
                </a:solidFill>
              </a:rPr>
              <a:t> evolving trends is confusing </a:t>
            </a:r>
            <a:endParaRPr sz="1800">
              <a:solidFill>
                <a:schemeClr val="dk2"/>
              </a:solidFill>
            </a:endParaRPr>
          </a:p>
          <a:p>
            <a:pPr marL="0" lvl="0" indent="0" algn="just" rtl="0">
              <a:lnSpc>
                <a:spcPct val="150000"/>
              </a:lnSpc>
              <a:spcBef>
                <a:spcPts val="1200"/>
              </a:spcBef>
              <a:spcAft>
                <a:spcPts val="0"/>
              </a:spcAft>
              <a:buNone/>
            </a:pPr>
            <a:r>
              <a:rPr lang="en" sz="1800" b="1">
                <a:solidFill>
                  <a:schemeClr val="dk2"/>
                </a:solidFill>
              </a:rPr>
              <a:t>Advantages:</a:t>
            </a:r>
            <a:endParaRPr sz="1800" b="1">
              <a:solidFill>
                <a:schemeClr val="dk2"/>
              </a:solidFill>
            </a:endParaRPr>
          </a:p>
          <a:p>
            <a:pPr marL="914400" lvl="1" indent="-342900" algn="just" rtl="0">
              <a:lnSpc>
                <a:spcPct val="150000"/>
              </a:lnSpc>
              <a:spcBef>
                <a:spcPts val="1200"/>
              </a:spcBef>
              <a:spcAft>
                <a:spcPts val="0"/>
              </a:spcAft>
              <a:buClr>
                <a:schemeClr val="dk2"/>
              </a:buClr>
              <a:buSzPts val="1800"/>
              <a:buChar char="○"/>
            </a:pPr>
            <a:r>
              <a:rPr lang="en" sz="1800">
                <a:solidFill>
                  <a:schemeClr val="dk2"/>
                </a:solidFill>
              </a:rPr>
              <a:t>Transferring the Risk</a:t>
            </a:r>
            <a:endParaRPr sz="1800">
              <a:solidFill>
                <a:schemeClr val="dk2"/>
              </a:solidFill>
            </a:endParaRPr>
          </a:p>
          <a:p>
            <a:pPr marL="914400" lvl="1" indent="-342900" algn="just" rtl="0">
              <a:lnSpc>
                <a:spcPct val="150000"/>
              </a:lnSpc>
              <a:spcBef>
                <a:spcPts val="0"/>
              </a:spcBef>
              <a:spcAft>
                <a:spcPts val="0"/>
              </a:spcAft>
              <a:buClr>
                <a:schemeClr val="dk2"/>
              </a:buClr>
              <a:buSzPts val="1800"/>
              <a:buChar char="○"/>
            </a:pPr>
            <a:r>
              <a:rPr lang="en" sz="1800">
                <a:solidFill>
                  <a:schemeClr val="dk2"/>
                </a:solidFill>
              </a:rPr>
              <a:t>Infrastructure as a Service (IaaS)</a:t>
            </a:r>
            <a:endParaRPr sz="1800">
              <a:solidFill>
                <a:schemeClr val="dk2"/>
              </a:solidFill>
            </a:endParaRPr>
          </a:p>
          <a:p>
            <a:pPr marL="914400" lvl="1" indent="-342900" algn="just" rtl="0">
              <a:lnSpc>
                <a:spcPct val="150000"/>
              </a:lnSpc>
              <a:spcBef>
                <a:spcPts val="0"/>
              </a:spcBef>
              <a:spcAft>
                <a:spcPts val="0"/>
              </a:spcAft>
              <a:buClr>
                <a:schemeClr val="dk2"/>
              </a:buClr>
              <a:buSzPts val="1800"/>
              <a:buChar char="○"/>
            </a:pPr>
            <a:r>
              <a:rPr lang="en" sz="1800">
                <a:solidFill>
                  <a:schemeClr val="dk2"/>
                </a:solidFill>
              </a:rPr>
              <a:t>Outsourcing provides compliance guidance</a:t>
            </a:r>
            <a:endParaRPr sz="1800">
              <a:solidFill>
                <a:schemeClr val="dk2"/>
              </a:solidFill>
            </a:endParaRPr>
          </a:p>
          <a:p>
            <a:pPr marL="914400" lvl="1" indent="-342900" algn="just" rtl="0">
              <a:lnSpc>
                <a:spcPct val="150000"/>
              </a:lnSpc>
              <a:spcBef>
                <a:spcPts val="0"/>
              </a:spcBef>
              <a:spcAft>
                <a:spcPts val="0"/>
              </a:spcAft>
              <a:buClr>
                <a:schemeClr val="dk2"/>
              </a:buClr>
              <a:buSzPts val="1800"/>
              <a:buChar char="○"/>
            </a:pPr>
            <a:r>
              <a:rPr lang="en" sz="1800">
                <a:solidFill>
                  <a:schemeClr val="dk2"/>
                </a:solidFill>
              </a:rPr>
              <a:t>Risk Assessment and Mitigation</a:t>
            </a:r>
            <a:endParaRPr sz="1800">
              <a:solidFill>
                <a:schemeClr val="dk2"/>
              </a:solidFill>
            </a:endParaRPr>
          </a:p>
        </p:txBody>
      </p:sp>
      <p:pic>
        <p:nvPicPr>
          <p:cNvPr id="238" name="Google Shape;238;p35"/>
          <p:cNvPicPr preferRelativeResize="0"/>
          <p:nvPr/>
        </p:nvPicPr>
        <p:blipFill>
          <a:blip r:embed="rId3">
            <a:alphaModFix/>
          </a:blip>
          <a:stretch>
            <a:fillRect/>
          </a:stretch>
        </p:blipFill>
        <p:spPr>
          <a:xfrm>
            <a:off x="5130000" y="2092876"/>
            <a:ext cx="4014000" cy="305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450000" y="352625"/>
            <a:ext cx="8520600" cy="835500"/>
          </a:xfrm>
          <a:prstGeom prst="rect">
            <a:avLst/>
          </a:prstGeom>
        </p:spPr>
        <p:txBody>
          <a:bodyPr spcFirstLastPara="1" wrap="square" lIns="91425" tIns="91425" rIns="91425" bIns="91425" anchor="t" anchorCtr="0">
            <a:noAutofit/>
          </a:bodyPr>
          <a:lstStyle/>
          <a:p>
            <a:pPr marL="0" lvl="0" indent="0" algn="ctr" rtl="0">
              <a:lnSpc>
                <a:spcPct val="150000"/>
              </a:lnSpc>
              <a:spcBef>
                <a:spcPts val="1800"/>
              </a:spcBef>
              <a:spcAft>
                <a:spcPts val="0"/>
              </a:spcAft>
              <a:buClr>
                <a:schemeClr val="dk1"/>
              </a:buClr>
              <a:buSzPts val="1100"/>
              <a:buFont typeface="Arial"/>
              <a:buNone/>
            </a:pPr>
            <a:r>
              <a:rPr lang="en" sz="2400">
                <a:solidFill>
                  <a:schemeClr val="dk1"/>
                </a:solidFill>
              </a:rPr>
              <a:t>Underwater Data Centers - Microsoft ’s Project Natick </a:t>
            </a:r>
            <a:endParaRPr sz="2400">
              <a:solidFill>
                <a:schemeClr val="dk1"/>
              </a:solidFill>
            </a:endParaRPr>
          </a:p>
          <a:p>
            <a:pPr marL="914400" lvl="0" indent="0" algn="ctr" rtl="0">
              <a:spcBef>
                <a:spcPts val="600"/>
              </a:spcBef>
              <a:spcAft>
                <a:spcPts val="0"/>
              </a:spcAft>
              <a:buNone/>
            </a:pPr>
            <a:endParaRPr sz="2400">
              <a:solidFill>
                <a:schemeClr val="dk1"/>
              </a:solidFill>
            </a:endParaRPr>
          </a:p>
        </p:txBody>
      </p:sp>
      <p:pic>
        <p:nvPicPr>
          <p:cNvPr id="244" name="Google Shape;244;p36"/>
          <p:cNvPicPr preferRelativeResize="0"/>
          <p:nvPr/>
        </p:nvPicPr>
        <p:blipFill>
          <a:blip r:embed="rId3">
            <a:alphaModFix/>
          </a:blip>
          <a:stretch>
            <a:fillRect/>
          </a:stretch>
        </p:blipFill>
        <p:spPr>
          <a:xfrm>
            <a:off x="1809000" y="1598975"/>
            <a:ext cx="6257625" cy="316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716700" y="615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Movable</a:t>
            </a:r>
            <a:r>
              <a:rPr lang="en" sz="2400" b="1">
                <a:latin typeface="Times New Roman"/>
                <a:ea typeface="Times New Roman"/>
                <a:cs typeface="Times New Roman"/>
                <a:sym typeface="Times New Roman"/>
              </a:rPr>
              <a:t> </a:t>
            </a:r>
            <a:r>
              <a:rPr lang="en">
                <a:solidFill>
                  <a:schemeClr val="dk1"/>
                </a:solidFill>
              </a:rPr>
              <a:t>Data</a:t>
            </a:r>
            <a:r>
              <a:rPr lang="en" sz="2400" b="1">
                <a:latin typeface="Times New Roman"/>
                <a:ea typeface="Times New Roman"/>
                <a:cs typeface="Times New Roman"/>
                <a:sym typeface="Times New Roman"/>
              </a:rPr>
              <a:t> </a:t>
            </a:r>
            <a:r>
              <a:rPr lang="en">
                <a:solidFill>
                  <a:schemeClr val="dk1"/>
                </a:solidFill>
              </a:rPr>
              <a:t>Centers</a:t>
            </a:r>
            <a:endParaRPr sz="2400" b="1">
              <a:latin typeface="Times New Roman"/>
              <a:ea typeface="Times New Roman"/>
              <a:cs typeface="Times New Roman"/>
              <a:sym typeface="Times New Roman"/>
            </a:endParaRPr>
          </a:p>
        </p:txBody>
      </p:sp>
      <p:pic>
        <p:nvPicPr>
          <p:cNvPr id="250" name="Google Shape;250;p37"/>
          <p:cNvPicPr preferRelativeResize="0"/>
          <p:nvPr/>
        </p:nvPicPr>
        <p:blipFill>
          <a:blip r:embed="rId3">
            <a:alphaModFix/>
          </a:blip>
          <a:stretch>
            <a:fillRect/>
          </a:stretch>
        </p:blipFill>
        <p:spPr>
          <a:xfrm>
            <a:off x="1150513" y="1741250"/>
            <a:ext cx="6842975" cy="282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 &amp; A</a:t>
            </a:r>
            <a:endParaRPr/>
          </a:p>
          <a:p>
            <a:pPr marL="0" lvl="0" indent="0" algn="l" rtl="0">
              <a:spcBef>
                <a:spcPts val="0"/>
              </a:spcBef>
              <a:spcAft>
                <a:spcPts val="0"/>
              </a:spcAft>
              <a:buNone/>
            </a:pPr>
            <a:endParaRPr/>
          </a:p>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Key Component to Business Continuity</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9" name="Google Shape;99;p15"/>
          <p:cNvSpPr txBox="1">
            <a:spLocks noGrp="1"/>
          </p:cNvSpPr>
          <p:nvPr>
            <p:ph type="body" idx="1"/>
          </p:nvPr>
        </p:nvSpPr>
        <p:spPr>
          <a:xfrm>
            <a:off x="729450" y="2119500"/>
            <a:ext cx="8103000" cy="2478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Resilience</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Fast Recovery</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Contingency plan</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30000" y="1318650"/>
            <a:ext cx="37791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3"/>
                </a:solidFill>
              </a:rPr>
              <a:t>Current Technologies </a:t>
            </a:r>
            <a:endParaRPr>
              <a:solidFill>
                <a:schemeClr val="accent3"/>
              </a:solidFill>
            </a:endParaRPr>
          </a:p>
        </p:txBody>
      </p:sp>
      <p:sp>
        <p:nvSpPr>
          <p:cNvPr id="105" name="Google Shape;105;p16"/>
          <p:cNvSpPr txBox="1">
            <a:spLocks noGrp="1"/>
          </p:cNvSpPr>
          <p:nvPr>
            <p:ph type="body" idx="2"/>
          </p:nvPr>
        </p:nvSpPr>
        <p:spPr>
          <a:xfrm>
            <a:off x="730000" y="2192250"/>
            <a:ext cx="3374400" cy="2100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Server virtualisation</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Cloud Disaster recovery</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Green Technologies</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Data deduplication</a:t>
            </a:r>
            <a:endParaRPr sz="1800">
              <a:solidFill>
                <a:srgbClr val="000000"/>
              </a:solidFill>
            </a:endParaRPr>
          </a:p>
        </p:txBody>
      </p:sp>
      <p:sp>
        <p:nvSpPr>
          <p:cNvPr id="106" name="Google Shape;106;p16"/>
          <p:cNvSpPr txBox="1">
            <a:spLocks noGrp="1"/>
          </p:cNvSpPr>
          <p:nvPr>
            <p:ph type="title"/>
          </p:nvPr>
        </p:nvSpPr>
        <p:spPr>
          <a:xfrm>
            <a:off x="4822625" y="1318650"/>
            <a:ext cx="396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Current Infrastructures</a:t>
            </a:r>
            <a:endParaRPr>
              <a:solidFill>
                <a:schemeClr val="dk1"/>
              </a:solidFill>
            </a:endParaRPr>
          </a:p>
        </p:txBody>
      </p:sp>
      <p:sp>
        <p:nvSpPr>
          <p:cNvPr id="107" name="Google Shape;107;p16"/>
          <p:cNvSpPr txBox="1">
            <a:spLocks noGrp="1"/>
          </p:cNvSpPr>
          <p:nvPr>
            <p:ph type="subTitle" idx="1"/>
          </p:nvPr>
        </p:nvSpPr>
        <p:spPr>
          <a:xfrm>
            <a:off x="4822625" y="2192250"/>
            <a:ext cx="3669000" cy="75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Uninterruptible Power Supply</a:t>
            </a:r>
            <a:endParaRPr sz="1800">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sz="1800">
                <a:solidFill>
                  <a:srgbClr val="000000"/>
                </a:solidFill>
              </a:rPr>
              <a:t>Hot or Cold Site</a:t>
            </a:r>
            <a:endParaRPr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727650" y="657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Server Virtualisation</a:t>
            </a:r>
            <a:endParaRPr>
              <a:solidFill>
                <a:schemeClr val="dk1"/>
              </a:solidFill>
            </a:endParaRPr>
          </a:p>
        </p:txBody>
      </p:sp>
      <p:sp>
        <p:nvSpPr>
          <p:cNvPr id="113" name="Google Shape;113;p17"/>
          <p:cNvSpPr txBox="1">
            <a:spLocks noGrp="1"/>
          </p:cNvSpPr>
          <p:nvPr>
            <p:ph type="body" idx="1"/>
          </p:nvPr>
        </p:nvSpPr>
        <p:spPr>
          <a:xfrm>
            <a:off x="727650" y="1538875"/>
            <a:ext cx="5361000" cy="3383100"/>
          </a:xfrm>
          <a:prstGeom prst="rect">
            <a:avLst/>
          </a:prstGeom>
        </p:spPr>
        <p:txBody>
          <a:bodyPr spcFirstLastPara="1" wrap="square" lIns="91425" tIns="91425" rIns="91425" bIns="91425" anchor="t" anchorCtr="0">
            <a:noAutofit/>
          </a:bodyPr>
          <a:lstStyle/>
          <a:p>
            <a:pPr marL="342900" lvl="0" indent="-330200" algn="just" rtl="0">
              <a:lnSpc>
                <a:spcPct val="200000"/>
              </a:lnSpc>
              <a:spcBef>
                <a:spcPts val="0"/>
              </a:spcBef>
              <a:spcAft>
                <a:spcPts val="0"/>
              </a:spcAft>
              <a:buClr>
                <a:srgbClr val="000000"/>
              </a:buClr>
              <a:buSzPts val="1600"/>
              <a:buChar char="●"/>
            </a:pPr>
            <a:r>
              <a:rPr lang="en" sz="1600">
                <a:solidFill>
                  <a:srgbClr val="000000"/>
                </a:solidFill>
              </a:rPr>
              <a:t>Virtualisation reduces the number of physical servers needed while increasing the utilisation level of the other servers. </a:t>
            </a:r>
            <a:endParaRPr sz="1600">
              <a:solidFill>
                <a:srgbClr val="000000"/>
              </a:solidFill>
            </a:endParaRPr>
          </a:p>
          <a:p>
            <a:pPr marL="342900" lvl="0" indent="-330200" algn="just" rtl="0">
              <a:lnSpc>
                <a:spcPct val="200000"/>
              </a:lnSpc>
              <a:spcBef>
                <a:spcPts val="0"/>
              </a:spcBef>
              <a:spcAft>
                <a:spcPts val="0"/>
              </a:spcAft>
              <a:buClr>
                <a:srgbClr val="000000"/>
              </a:buClr>
              <a:buSzPts val="1600"/>
              <a:buChar char="●"/>
            </a:pPr>
            <a:r>
              <a:rPr lang="en" sz="1600">
                <a:solidFill>
                  <a:srgbClr val="000000"/>
                </a:solidFill>
              </a:rPr>
              <a:t>Server virtualisation partition a physical server into multiple servers isolated virtual environment. Each with capabilities of operating and running on its own machine.</a:t>
            </a:r>
            <a:endParaRPr sz="1600">
              <a:solidFill>
                <a:srgbClr val="000000"/>
              </a:solidFill>
            </a:endParaRPr>
          </a:p>
        </p:txBody>
      </p:sp>
      <p:pic>
        <p:nvPicPr>
          <p:cNvPr id="114" name="Google Shape;114;p17"/>
          <p:cNvPicPr preferRelativeResize="0"/>
          <p:nvPr/>
        </p:nvPicPr>
        <p:blipFill>
          <a:blip r:embed="rId3">
            <a:alphaModFix/>
          </a:blip>
          <a:stretch>
            <a:fillRect/>
          </a:stretch>
        </p:blipFill>
        <p:spPr>
          <a:xfrm>
            <a:off x="6395451" y="1538875"/>
            <a:ext cx="2573050" cy="316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727650" y="657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Benefits of Server Virtualization</a:t>
            </a:r>
            <a:endParaRPr>
              <a:solidFill>
                <a:schemeClr val="dk1"/>
              </a:solidFill>
            </a:endParaRPr>
          </a:p>
        </p:txBody>
      </p:sp>
      <p:sp>
        <p:nvSpPr>
          <p:cNvPr id="120" name="Google Shape;120;p18"/>
          <p:cNvSpPr txBox="1">
            <a:spLocks noGrp="1"/>
          </p:cNvSpPr>
          <p:nvPr>
            <p:ph type="body" idx="1"/>
          </p:nvPr>
        </p:nvSpPr>
        <p:spPr>
          <a:xfrm>
            <a:off x="727650" y="1365000"/>
            <a:ext cx="7453200" cy="3642600"/>
          </a:xfrm>
          <a:prstGeom prst="rect">
            <a:avLst/>
          </a:prstGeom>
        </p:spPr>
        <p:txBody>
          <a:bodyPr spcFirstLastPara="1" wrap="square" lIns="91425" tIns="91425" rIns="91425" bIns="91425" anchor="t" anchorCtr="0">
            <a:noAutofit/>
          </a:bodyPr>
          <a:lstStyle/>
          <a:p>
            <a:pPr marL="270510" lvl="0" indent="-330200" algn="just" rtl="0">
              <a:lnSpc>
                <a:spcPct val="150000"/>
              </a:lnSpc>
              <a:spcBef>
                <a:spcPts val="0"/>
              </a:spcBef>
              <a:spcAft>
                <a:spcPts val="0"/>
              </a:spcAft>
              <a:buClr>
                <a:srgbClr val="000000"/>
              </a:buClr>
              <a:buSzPts val="1600"/>
              <a:buChar char="❖"/>
            </a:pPr>
            <a:r>
              <a:rPr lang="en" sz="1600" b="1">
                <a:solidFill>
                  <a:srgbClr val="000000"/>
                </a:solidFill>
              </a:rPr>
              <a:t>Lower number of physical servers</a:t>
            </a:r>
            <a:endParaRPr sz="1600" b="1">
              <a:solidFill>
                <a:srgbClr val="000000"/>
              </a:solidFill>
            </a:endParaRPr>
          </a:p>
          <a:p>
            <a:pPr marL="457200" lvl="0" indent="0" algn="just" rtl="0">
              <a:lnSpc>
                <a:spcPct val="150000"/>
              </a:lnSpc>
              <a:spcBef>
                <a:spcPts val="0"/>
              </a:spcBef>
              <a:spcAft>
                <a:spcPts val="0"/>
              </a:spcAft>
              <a:buNone/>
            </a:pPr>
            <a:r>
              <a:rPr lang="en" sz="1600">
                <a:solidFill>
                  <a:srgbClr val="000000"/>
                </a:solidFill>
              </a:rPr>
              <a:t>Lower server reduces the hardware maintenance costs</a:t>
            </a:r>
            <a:endParaRPr sz="1600">
              <a:solidFill>
                <a:srgbClr val="000000"/>
              </a:solidFill>
            </a:endParaRPr>
          </a:p>
          <a:p>
            <a:pPr marL="270510" lvl="0" indent="-330200" algn="just" rtl="0">
              <a:lnSpc>
                <a:spcPct val="150000"/>
              </a:lnSpc>
              <a:spcBef>
                <a:spcPts val="0"/>
              </a:spcBef>
              <a:spcAft>
                <a:spcPts val="0"/>
              </a:spcAft>
              <a:buClr>
                <a:srgbClr val="000000"/>
              </a:buClr>
              <a:buSzPts val="1600"/>
              <a:buChar char="❖"/>
            </a:pPr>
            <a:r>
              <a:rPr lang="en" sz="1600" b="1">
                <a:solidFill>
                  <a:srgbClr val="000000"/>
                </a:solidFill>
              </a:rPr>
              <a:t>Increase space utilisation efficiency in data centers</a:t>
            </a:r>
            <a:endParaRPr sz="1600" b="1">
              <a:solidFill>
                <a:srgbClr val="000000"/>
              </a:solidFill>
            </a:endParaRPr>
          </a:p>
          <a:p>
            <a:pPr marL="457200" lvl="0" indent="0" algn="just" rtl="0">
              <a:lnSpc>
                <a:spcPct val="150000"/>
              </a:lnSpc>
              <a:spcBef>
                <a:spcPts val="0"/>
              </a:spcBef>
              <a:spcAft>
                <a:spcPts val="0"/>
              </a:spcAft>
              <a:buNone/>
            </a:pPr>
            <a:r>
              <a:rPr lang="en" sz="1600">
                <a:solidFill>
                  <a:srgbClr val="000000"/>
                </a:solidFill>
              </a:rPr>
              <a:t> Consolidating server will save space in the data environment</a:t>
            </a:r>
            <a:endParaRPr sz="1600">
              <a:solidFill>
                <a:srgbClr val="000000"/>
              </a:solidFill>
            </a:endParaRPr>
          </a:p>
          <a:p>
            <a:pPr marL="270510" lvl="0" indent="-330200" algn="just" rtl="0">
              <a:lnSpc>
                <a:spcPct val="150000"/>
              </a:lnSpc>
              <a:spcBef>
                <a:spcPts val="0"/>
              </a:spcBef>
              <a:spcAft>
                <a:spcPts val="0"/>
              </a:spcAft>
              <a:buClr>
                <a:srgbClr val="000000"/>
              </a:buClr>
              <a:buSzPts val="1600"/>
              <a:buChar char="❖"/>
            </a:pPr>
            <a:r>
              <a:rPr lang="en" sz="1600" b="1">
                <a:solidFill>
                  <a:srgbClr val="000000"/>
                </a:solidFill>
              </a:rPr>
              <a:t>Less dependency between applications</a:t>
            </a:r>
            <a:endParaRPr sz="1600" b="1">
              <a:solidFill>
                <a:srgbClr val="000000"/>
              </a:solidFill>
            </a:endParaRPr>
          </a:p>
          <a:p>
            <a:pPr marL="457200" lvl="0" indent="0" algn="just" rtl="0">
              <a:lnSpc>
                <a:spcPct val="150000"/>
              </a:lnSpc>
              <a:spcBef>
                <a:spcPts val="0"/>
              </a:spcBef>
              <a:spcAft>
                <a:spcPts val="0"/>
              </a:spcAft>
              <a:buNone/>
            </a:pPr>
            <a:r>
              <a:rPr lang="en" sz="1600">
                <a:solidFill>
                  <a:srgbClr val="000000"/>
                </a:solidFill>
              </a:rPr>
              <a:t>Virtual servers prevent one application from impacting another application when there are changes and upgrades made to the servers. </a:t>
            </a:r>
            <a:endParaRPr sz="1600">
              <a:solidFill>
                <a:srgbClr val="000000"/>
              </a:solidFill>
            </a:endParaRPr>
          </a:p>
          <a:p>
            <a:pPr marL="270510" lvl="0" indent="-330200" algn="just" rtl="0">
              <a:lnSpc>
                <a:spcPct val="150000"/>
              </a:lnSpc>
              <a:spcBef>
                <a:spcPts val="0"/>
              </a:spcBef>
              <a:spcAft>
                <a:spcPts val="0"/>
              </a:spcAft>
              <a:buClr>
                <a:srgbClr val="000000"/>
              </a:buClr>
              <a:buSzPts val="1600"/>
              <a:buChar char="❖"/>
            </a:pPr>
            <a:r>
              <a:rPr lang="en" sz="1600" b="1">
                <a:solidFill>
                  <a:srgbClr val="000000"/>
                </a:solidFill>
              </a:rPr>
              <a:t>Multiple OS</a:t>
            </a:r>
            <a:endParaRPr sz="1600" b="1">
              <a:solidFill>
                <a:srgbClr val="000000"/>
              </a:solidFill>
            </a:endParaRPr>
          </a:p>
          <a:p>
            <a:pPr marL="457200" lvl="0" indent="0" algn="just" rtl="0">
              <a:lnSpc>
                <a:spcPct val="150000"/>
              </a:lnSpc>
              <a:spcBef>
                <a:spcPts val="0"/>
              </a:spcBef>
              <a:spcAft>
                <a:spcPts val="0"/>
              </a:spcAft>
              <a:buNone/>
            </a:pPr>
            <a:r>
              <a:rPr lang="en" sz="1600">
                <a:solidFill>
                  <a:srgbClr val="000000"/>
                </a:solidFill>
              </a:rPr>
              <a:t>Various operating systems can be deployed on a single hardware platform through server virtualisation.</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64650" y="643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Cloud Disaster Recovery</a:t>
            </a:r>
            <a:endParaRPr>
              <a:solidFill>
                <a:schemeClr val="dk1"/>
              </a:solidFill>
            </a:endParaRPr>
          </a:p>
        </p:txBody>
      </p:sp>
      <p:sp>
        <p:nvSpPr>
          <p:cNvPr id="126" name="Google Shape;126;p19"/>
          <p:cNvSpPr txBox="1">
            <a:spLocks noGrp="1"/>
          </p:cNvSpPr>
          <p:nvPr>
            <p:ph type="body" idx="1"/>
          </p:nvPr>
        </p:nvSpPr>
        <p:spPr>
          <a:xfrm>
            <a:off x="348700" y="1292100"/>
            <a:ext cx="8520600" cy="3124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sz="1800">
                <a:solidFill>
                  <a:srgbClr val="000000"/>
                </a:solidFill>
              </a:rPr>
              <a:t>Backup and restore strategy that involves storing and maintaining copies of electronic records in a cloud computing environment as a security measure. </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 sz="1800" b="1">
                <a:solidFill>
                  <a:srgbClr val="000000"/>
                </a:solidFill>
              </a:rPr>
              <a:t>Benefits:</a:t>
            </a:r>
            <a:endParaRPr sz="1800" b="1">
              <a:solidFill>
                <a:srgbClr val="000000"/>
              </a:solidFill>
            </a:endParaRPr>
          </a:p>
        </p:txBody>
      </p:sp>
      <p:pic>
        <p:nvPicPr>
          <p:cNvPr id="127" name="Google Shape;127;p19"/>
          <p:cNvPicPr preferRelativeResize="0"/>
          <p:nvPr/>
        </p:nvPicPr>
        <p:blipFill>
          <a:blip r:embed="rId3">
            <a:alphaModFix/>
          </a:blip>
          <a:stretch>
            <a:fillRect/>
          </a:stretch>
        </p:blipFill>
        <p:spPr>
          <a:xfrm>
            <a:off x="5051475" y="3546350"/>
            <a:ext cx="4092525" cy="1493675"/>
          </a:xfrm>
          <a:prstGeom prst="rect">
            <a:avLst/>
          </a:prstGeom>
          <a:noFill/>
          <a:ln>
            <a:noFill/>
          </a:ln>
        </p:spPr>
      </p:pic>
      <p:sp>
        <p:nvSpPr>
          <p:cNvPr id="128" name="Google Shape;128;p19"/>
          <p:cNvSpPr txBox="1"/>
          <p:nvPr/>
        </p:nvSpPr>
        <p:spPr>
          <a:xfrm>
            <a:off x="625800" y="2506825"/>
            <a:ext cx="5764500" cy="2380800"/>
          </a:xfrm>
          <a:prstGeom prst="rect">
            <a:avLst/>
          </a:prstGeom>
          <a:noFill/>
          <a:ln>
            <a:noFill/>
          </a:ln>
        </p:spPr>
        <p:txBody>
          <a:bodyPr spcFirstLastPara="1" wrap="square" lIns="91425" tIns="91425" rIns="91425" bIns="91425" anchor="t" anchorCtr="0">
            <a:noAutofit/>
          </a:bodyPr>
          <a:lstStyle/>
          <a:p>
            <a:pPr marL="171450" lvl="1" indent="-228600" algn="l" rtl="0">
              <a:lnSpc>
                <a:spcPct val="150000"/>
              </a:lnSpc>
              <a:spcBef>
                <a:spcPts val="0"/>
              </a:spcBef>
              <a:spcAft>
                <a:spcPts val="0"/>
              </a:spcAft>
              <a:buClr>
                <a:srgbClr val="000000"/>
              </a:buClr>
              <a:buSzPts val="1800"/>
              <a:buFont typeface="Lato"/>
              <a:buAutoNum type="alphaLcParenR"/>
            </a:pPr>
            <a:r>
              <a:rPr lang="en" sz="1800">
                <a:latin typeface="Lato"/>
                <a:ea typeface="Lato"/>
                <a:cs typeface="Lato"/>
                <a:sym typeface="Lato"/>
              </a:rPr>
              <a:t>Ability to recover all workload and data in the cloud</a:t>
            </a:r>
            <a:endParaRPr sz="1800">
              <a:latin typeface="Lato"/>
              <a:ea typeface="Lato"/>
              <a:cs typeface="Lato"/>
              <a:sym typeface="Lato"/>
            </a:endParaRPr>
          </a:p>
          <a:p>
            <a:pPr marL="171450" lvl="1" indent="-228600" algn="l" rtl="0">
              <a:lnSpc>
                <a:spcPct val="150000"/>
              </a:lnSpc>
              <a:spcBef>
                <a:spcPts val="0"/>
              </a:spcBef>
              <a:spcAft>
                <a:spcPts val="0"/>
              </a:spcAft>
              <a:buClr>
                <a:srgbClr val="000000"/>
              </a:buClr>
              <a:buSzPts val="1800"/>
              <a:buFont typeface="Lato"/>
              <a:buAutoNum type="alphaLcParenR"/>
            </a:pPr>
            <a:r>
              <a:rPr lang="en" sz="1800">
                <a:latin typeface="Lato"/>
                <a:ea typeface="Lato"/>
                <a:cs typeface="Lato"/>
                <a:sym typeface="Lato"/>
              </a:rPr>
              <a:t>Variety of ways it can be implemented</a:t>
            </a:r>
            <a:endParaRPr sz="1800">
              <a:latin typeface="Lato"/>
              <a:ea typeface="Lato"/>
              <a:cs typeface="Lato"/>
              <a:sym typeface="Lato"/>
            </a:endParaRPr>
          </a:p>
          <a:p>
            <a:pPr marL="628650" lvl="0" indent="-114300" algn="l" rtl="0">
              <a:lnSpc>
                <a:spcPct val="150000"/>
              </a:lnSpc>
              <a:spcBef>
                <a:spcPts val="0"/>
              </a:spcBef>
              <a:spcAft>
                <a:spcPts val="0"/>
              </a:spcAft>
              <a:buNone/>
            </a:pPr>
            <a:r>
              <a:rPr lang="en" sz="1800">
                <a:latin typeface="Lato"/>
                <a:ea typeface="Lato"/>
                <a:cs typeface="Lato"/>
                <a:sym typeface="Lato"/>
              </a:rPr>
              <a:t>in-house, partially in house,</a:t>
            </a:r>
            <a:endParaRPr sz="1800">
              <a:latin typeface="Lato"/>
              <a:ea typeface="Lato"/>
              <a:cs typeface="Lato"/>
              <a:sym typeface="Lato"/>
            </a:endParaRPr>
          </a:p>
          <a:p>
            <a:pPr marL="628650" lvl="0" indent="-114300" algn="l" rtl="0">
              <a:lnSpc>
                <a:spcPct val="150000"/>
              </a:lnSpc>
              <a:spcBef>
                <a:spcPts val="0"/>
              </a:spcBef>
              <a:spcAft>
                <a:spcPts val="0"/>
              </a:spcAft>
              <a:buNone/>
            </a:pPr>
            <a:r>
              <a:rPr lang="en" sz="1800">
                <a:latin typeface="Lato"/>
                <a:ea typeface="Lato"/>
                <a:cs typeface="Lato"/>
                <a:sym typeface="Lato"/>
              </a:rPr>
              <a:t>purchased as a service</a:t>
            </a:r>
            <a:endParaRPr sz="1800">
              <a:latin typeface="Lato"/>
              <a:ea typeface="Lato"/>
              <a:cs typeface="Lato"/>
              <a:sym typeface="Lato"/>
            </a:endParaRPr>
          </a:p>
          <a:p>
            <a:pPr marL="171450" lvl="1" indent="-228600" algn="l" rtl="0">
              <a:lnSpc>
                <a:spcPct val="150000"/>
              </a:lnSpc>
              <a:spcBef>
                <a:spcPts val="0"/>
              </a:spcBef>
              <a:spcAft>
                <a:spcPts val="0"/>
              </a:spcAft>
              <a:buClr>
                <a:srgbClr val="000000"/>
              </a:buClr>
              <a:buSzPts val="1800"/>
              <a:buFont typeface="Lato"/>
              <a:buAutoNum type="alphaLcParenR"/>
            </a:pPr>
            <a:r>
              <a:rPr lang="en" sz="1800">
                <a:latin typeface="Lato"/>
                <a:ea typeface="Lato"/>
                <a:cs typeface="Lato"/>
                <a:sym typeface="Lato"/>
              </a:rPr>
              <a:t>Unlimited scalability</a:t>
            </a:r>
            <a:endParaRPr sz="1800">
              <a:latin typeface="Lato"/>
              <a:ea typeface="Lato"/>
              <a:cs typeface="Lato"/>
              <a:sym typeface="Lato"/>
            </a:endParaRPr>
          </a:p>
          <a:p>
            <a:pPr marL="171450" lvl="1" indent="-228600" algn="l" rtl="0">
              <a:lnSpc>
                <a:spcPct val="150000"/>
              </a:lnSpc>
              <a:spcBef>
                <a:spcPts val="0"/>
              </a:spcBef>
              <a:spcAft>
                <a:spcPts val="0"/>
              </a:spcAft>
              <a:buClr>
                <a:srgbClr val="000000"/>
              </a:buClr>
              <a:buSzPts val="1800"/>
              <a:buFont typeface="Lato"/>
              <a:buAutoNum type="alphaLcParenR"/>
            </a:pPr>
            <a:r>
              <a:rPr lang="en" sz="1800">
                <a:latin typeface="Lato"/>
                <a:ea typeface="Lato"/>
                <a:cs typeface="Lato"/>
                <a:sym typeface="Lato"/>
              </a:rPr>
              <a:t>Highly Secure and reliable infrastructure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727650" y="611825"/>
            <a:ext cx="76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Green Technology</a:t>
            </a:r>
            <a:endParaRPr>
              <a:solidFill>
                <a:schemeClr val="dk1"/>
              </a:solidFill>
            </a:endParaRPr>
          </a:p>
        </p:txBody>
      </p:sp>
      <p:sp>
        <p:nvSpPr>
          <p:cNvPr id="134" name="Google Shape;134;p20"/>
          <p:cNvSpPr txBox="1">
            <a:spLocks noGrp="1"/>
          </p:cNvSpPr>
          <p:nvPr>
            <p:ph type="body" idx="1"/>
          </p:nvPr>
        </p:nvSpPr>
        <p:spPr>
          <a:xfrm>
            <a:off x="727650" y="1418275"/>
            <a:ext cx="7688700" cy="3294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000000"/>
                </a:solidFill>
              </a:rPr>
              <a:t>Use of green facilities to reduce expensive infrastructure upgrade to manage the power and cooling requirements</a:t>
            </a:r>
            <a:endParaRPr sz="1800">
              <a:solidFill>
                <a:srgbClr val="000000"/>
              </a:solidFill>
            </a:endParaRPr>
          </a:p>
          <a:p>
            <a:pPr marL="400050" lvl="0" indent="-342900" algn="l" rtl="0">
              <a:lnSpc>
                <a:spcPct val="130000"/>
              </a:lnSpc>
              <a:spcBef>
                <a:spcPts val="1600"/>
              </a:spcBef>
              <a:spcAft>
                <a:spcPts val="0"/>
              </a:spcAft>
              <a:buClr>
                <a:srgbClr val="000000"/>
              </a:buClr>
              <a:buSzPts val="1800"/>
              <a:buChar char="-"/>
            </a:pPr>
            <a:r>
              <a:rPr lang="en" sz="1800">
                <a:solidFill>
                  <a:srgbClr val="000000"/>
                </a:solidFill>
              </a:rPr>
              <a:t>Free air cooling</a:t>
            </a:r>
            <a:endParaRPr sz="1800">
              <a:solidFill>
                <a:srgbClr val="000000"/>
              </a:solidFill>
            </a:endParaRPr>
          </a:p>
          <a:p>
            <a:pPr marL="400050" lvl="0" indent="-342900" algn="l" rtl="0">
              <a:lnSpc>
                <a:spcPct val="130000"/>
              </a:lnSpc>
              <a:spcBef>
                <a:spcPts val="0"/>
              </a:spcBef>
              <a:spcAft>
                <a:spcPts val="0"/>
              </a:spcAft>
              <a:buClr>
                <a:srgbClr val="000000"/>
              </a:buClr>
              <a:buSzPts val="1800"/>
              <a:buChar char="-"/>
            </a:pPr>
            <a:r>
              <a:rPr lang="en" sz="1800">
                <a:solidFill>
                  <a:srgbClr val="000000"/>
                </a:solidFill>
              </a:rPr>
              <a:t>On- site wind generation or use of renewable energy</a:t>
            </a:r>
            <a:endParaRPr sz="1800">
              <a:solidFill>
                <a:srgbClr val="000000"/>
              </a:solidFill>
            </a:endParaRPr>
          </a:p>
          <a:p>
            <a:pPr marL="400050" lvl="0" indent="-342900" algn="l" rtl="0">
              <a:lnSpc>
                <a:spcPct val="130000"/>
              </a:lnSpc>
              <a:spcBef>
                <a:spcPts val="0"/>
              </a:spcBef>
              <a:spcAft>
                <a:spcPts val="0"/>
              </a:spcAft>
              <a:buClr>
                <a:srgbClr val="000000"/>
              </a:buClr>
              <a:buSzPts val="1800"/>
              <a:buChar char="-"/>
            </a:pPr>
            <a:r>
              <a:rPr lang="en" sz="1800">
                <a:solidFill>
                  <a:srgbClr val="000000"/>
                </a:solidFill>
              </a:rPr>
              <a:t>Low-power servers</a:t>
            </a:r>
            <a:endParaRPr sz="1800">
              <a:solidFill>
                <a:srgbClr val="000000"/>
              </a:solidFill>
            </a:endParaRPr>
          </a:p>
          <a:p>
            <a:pPr marL="400050" lvl="0" indent="-342900" algn="l" rtl="0">
              <a:lnSpc>
                <a:spcPct val="130000"/>
              </a:lnSpc>
              <a:spcBef>
                <a:spcPts val="0"/>
              </a:spcBef>
              <a:spcAft>
                <a:spcPts val="0"/>
              </a:spcAft>
              <a:buClr>
                <a:srgbClr val="000000"/>
              </a:buClr>
              <a:buSzPts val="1800"/>
              <a:buChar char="-"/>
            </a:pPr>
            <a:r>
              <a:rPr lang="en" sz="1800">
                <a:solidFill>
                  <a:srgbClr val="000000"/>
                </a:solidFill>
              </a:rPr>
              <a:t>Data centre virtualisation and consolidation</a:t>
            </a:r>
            <a:endParaRPr sz="1800">
              <a:solidFill>
                <a:srgbClr val="000000"/>
              </a:solidFill>
            </a:endParaRPr>
          </a:p>
          <a:p>
            <a:pPr marL="400050" lvl="0" indent="-342900" algn="l" rtl="0">
              <a:lnSpc>
                <a:spcPct val="130000"/>
              </a:lnSpc>
              <a:spcBef>
                <a:spcPts val="0"/>
              </a:spcBef>
              <a:spcAft>
                <a:spcPts val="0"/>
              </a:spcAft>
              <a:buClr>
                <a:srgbClr val="000000"/>
              </a:buClr>
              <a:buSzPts val="1800"/>
              <a:buChar char="-"/>
            </a:pPr>
            <a:r>
              <a:rPr lang="en" sz="1800">
                <a:solidFill>
                  <a:srgbClr val="000000"/>
                </a:solidFill>
              </a:rPr>
              <a:t>Cloud computing</a:t>
            </a:r>
            <a:endParaRPr sz="1800">
              <a:solidFill>
                <a:srgbClr val="000000"/>
              </a:solidFill>
            </a:endParaRPr>
          </a:p>
          <a:p>
            <a:pPr marL="400050" lvl="0" indent="-342900" algn="l" rtl="0">
              <a:lnSpc>
                <a:spcPct val="130000"/>
              </a:lnSpc>
              <a:spcBef>
                <a:spcPts val="0"/>
              </a:spcBef>
              <a:spcAft>
                <a:spcPts val="0"/>
              </a:spcAft>
              <a:buClr>
                <a:srgbClr val="000000"/>
              </a:buClr>
              <a:buSzPts val="1800"/>
              <a:buChar char="-"/>
            </a:pPr>
            <a:r>
              <a:rPr lang="en" sz="1800">
                <a:solidFill>
                  <a:srgbClr val="000000"/>
                </a:solidFill>
              </a:rPr>
              <a:t>Modular data centres</a:t>
            </a:r>
            <a:endParaRPr sz="1800">
              <a:solidFill>
                <a:srgbClr val="000000"/>
              </a:solidFill>
            </a:endParaRPr>
          </a:p>
        </p:txBody>
      </p:sp>
      <p:pic>
        <p:nvPicPr>
          <p:cNvPr id="135" name="Google Shape;135;p20"/>
          <p:cNvPicPr preferRelativeResize="0"/>
          <p:nvPr/>
        </p:nvPicPr>
        <p:blipFill>
          <a:blip r:embed="rId3">
            <a:alphaModFix/>
          </a:blip>
          <a:stretch>
            <a:fillRect/>
          </a:stretch>
        </p:blipFill>
        <p:spPr>
          <a:xfrm>
            <a:off x="6529668" y="3366575"/>
            <a:ext cx="2501975" cy="1662150"/>
          </a:xfrm>
          <a:prstGeom prst="rect">
            <a:avLst/>
          </a:prstGeom>
          <a:noFill/>
          <a:ln>
            <a:noFill/>
          </a:ln>
        </p:spPr>
      </p:pic>
      <p:sp>
        <p:nvSpPr>
          <p:cNvPr id="136" name="Google Shape;136;p20"/>
          <p:cNvSpPr txBox="1"/>
          <p:nvPr/>
        </p:nvSpPr>
        <p:spPr>
          <a:xfrm>
            <a:off x="-36150" y="4826225"/>
            <a:ext cx="9144000" cy="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https://www.computerweekly.com/feature/Top-technologies-that-can-make-your-datacentre-green</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7650" y="670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Data deduplication</a:t>
            </a:r>
            <a:endParaRPr>
              <a:solidFill>
                <a:schemeClr val="dk1"/>
              </a:solidFill>
            </a:endParaRPr>
          </a:p>
        </p:txBody>
      </p:sp>
      <p:pic>
        <p:nvPicPr>
          <p:cNvPr id="142" name="Google Shape;142;p21"/>
          <p:cNvPicPr preferRelativeResize="0"/>
          <p:nvPr/>
        </p:nvPicPr>
        <p:blipFill rotWithShape="1">
          <a:blip r:embed="rId3">
            <a:alphaModFix/>
          </a:blip>
          <a:srcRect t="12838"/>
          <a:stretch/>
        </p:blipFill>
        <p:spPr>
          <a:xfrm>
            <a:off x="2615163" y="1352225"/>
            <a:ext cx="3913679" cy="1608900"/>
          </a:xfrm>
          <a:prstGeom prst="rect">
            <a:avLst/>
          </a:prstGeom>
          <a:noFill/>
          <a:ln>
            <a:noFill/>
          </a:ln>
        </p:spPr>
      </p:pic>
      <p:pic>
        <p:nvPicPr>
          <p:cNvPr id="143" name="Google Shape;143;p21"/>
          <p:cNvPicPr preferRelativeResize="0"/>
          <p:nvPr/>
        </p:nvPicPr>
        <p:blipFill>
          <a:blip r:embed="rId4">
            <a:alphaModFix/>
          </a:blip>
          <a:stretch>
            <a:fillRect/>
          </a:stretch>
        </p:blipFill>
        <p:spPr>
          <a:xfrm>
            <a:off x="2307612" y="3063600"/>
            <a:ext cx="4528775" cy="193602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1496</Words>
  <Application>Microsoft Office PowerPoint</Application>
  <PresentationFormat>全屏显示(16:9)</PresentationFormat>
  <Paragraphs>151</Paragraphs>
  <Slides>26</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Lato</vt:lpstr>
      <vt:lpstr>Raleway</vt:lpstr>
      <vt:lpstr>Arial</vt:lpstr>
      <vt:lpstr>Times New Roman</vt:lpstr>
      <vt:lpstr>Streamline</vt:lpstr>
      <vt:lpstr>Business Continuity Plan &amp; Disaster Recovery</vt:lpstr>
      <vt:lpstr>Current state of the art</vt:lpstr>
      <vt:lpstr>Key Component to Business Continuity </vt:lpstr>
      <vt:lpstr>Current Technologies </vt:lpstr>
      <vt:lpstr>Server Virtualisation</vt:lpstr>
      <vt:lpstr>Benefits of Server Virtualization</vt:lpstr>
      <vt:lpstr>Cloud Disaster Recovery</vt:lpstr>
      <vt:lpstr>Green Technology</vt:lpstr>
      <vt:lpstr>Data deduplication</vt:lpstr>
      <vt:lpstr>Uninterruptible Power Supply (UPS)</vt:lpstr>
      <vt:lpstr>Hot / Warm / Cold Site</vt:lpstr>
      <vt:lpstr>Current challenges and issues</vt:lpstr>
      <vt:lpstr>Establish the business continuity plan</vt:lpstr>
      <vt:lpstr>Maintain the business continuity plan</vt:lpstr>
      <vt:lpstr>Some Possible Issues</vt:lpstr>
      <vt:lpstr>Future Trends</vt:lpstr>
      <vt:lpstr>Migrating to the cloud</vt:lpstr>
      <vt:lpstr>Migrating to the cloud</vt:lpstr>
      <vt:lpstr>3. Cloud user, Alternative BC/DR cloud provider</vt:lpstr>
      <vt:lpstr>Virtualization</vt:lpstr>
      <vt:lpstr>Virtualization</vt:lpstr>
      <vt:lpstr>Disaster Recovery as a Service</vt:lpstr>
      <vt:lpstr>Outsourcing </vt:lpstr>
      <vt:lpstr>Underwater Data Centers - Microsoft ’s Project Natick  </vt:lpstr>
      <vt:lpstr>Movable Data Centers</vt:lpstr>
      <vt:lpstr>Q &amp; 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Continuity Plan &amp; Disaster Recovery</dc:title>
  <cp:lastModifiedBy>ccchen 嘉</cp:lastModifiedBy>
  <cp:revision>1</cp:revision>
  <dcterms:modified xsi:type="dcterms:W3CDTF">2019-03-05T10:19:30Z</dcterms:modified>
</cp:coreProperties>
</file>